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4.xml" ContentType="application/vnd.openxmlformats-officedocument.presentationml.tags+xml"/>
  <Override PartName="/ppt/notesSlides/notesSlide22.xml" ContentType="application/vnd.openxmlformats-officedocument.presentationml.notesSlide+xml"/>
  <Override PartName="/ppt/theme/themeOverride2.xml" ContentType="application/vnd.openxmlformats-officedocument.themeOverr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26"/>
  </p:notesMasterIdLst>
  <p:sldIdLst>
    <p:sldId id="256" r:id="rId3"/>
    <p:sldId id="259" r:id="rId4"/>
    <p:sldId id="260" r:id="rId5"/>
    <p:sldId id="266" r:id="rId6"/>
    <p:sldId id="300" r:id="rId7"/>
    <p:sldId id="264" r:id="rId8"/>
    <p:sldId id="303" r:id="rId9"/>
    <p:sldId id="302" r:id="rId10"/>
    <p:sldId id="301" r:id="rId11"/>
    <p:sldId id="306" r:id="rId12"/>
    <p:sldId id="265" r:id="rId13"/>
    <p:sldId id="304" r:id="rId14"/>
    <p:sldId id="307" r:id="rId15"/>
    <p:sldId id="309" r:id="rId16"/>
    <p:sldId id="312" r:id="rId17"/>
    <p:sldId id="311" r:id="rId18"/>
    <p:sldId id="310" r:id="rId19"/>
    <p:sldId id="308" r:id="rId20"/>
    <p:sldId id="268" r:id="rId21"/>
    <p:sldId id="313" r:id="rId22"/>
    <p:sldId id="305" r:id="rId23"/>
    <p:sldId id="267" r:id="rId24"/>
    <p:sldId id="257"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5" userDrawn="1">
          <p15:clr>
            <a:srgbClr val="A4A3A4"/>
          </p15:clr>
        </p15:guide>
        <p15:guide id="2" pos="387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E0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41" autoAdjust="0"/>
    <p:restoredTop sz="94660"/>
  </p:normalViewPr>
  <p:slideViewPr>
    <p:cSldViewPr snapToGrid="0" showGuides="1">
      <p:cViewPr varScale="1">
        <p:scale>
          <a:sx n="87" d="100"/>
          <a:sy n="87" d="100"/>
        </p:scale>
        <p:origin x="566" y="77"/>
      </p:cViewPr>
      <p:guideLst>
        <p:guide orient="horz" pos="2195"/>
        <p:guide pos="387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gs" Target="tags/tag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jpg>
</file>

<file path=ppt/media/image23.jpg>
</file>

<file path=ppt/media/image24.jpg>
</file>

<file path=ppt/media/image25.jpg>
</file>

<file path=ppt/media/image26.jpg>
</file>

<file path=ppt/media/image27.jpg>
</file>

<file path=ppt/media/image28.jpg>
</file>

<file path=ppt/media/image29.png>
</file>

<file path=ppt/media/image3.png>
</file>

<file path=ppt/media/image30.jp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9A4281-F052-4919-99BD-A404687974CE}" type="datetimeFigureOut">
              <a:rPr lang="zh-CN" altLang="en-US" smtClean="0"/>
              <a:t>2023/10/26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2D7855-ABC0-4A73-8057-CDCE4D3566E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10</a:t>
            </a:fld>
            <a:endParaRPr lang="zh-CN" altLang="en-US"/>
          </a:p>
        </p:txBody>
      </p:sp>
    </p:spTree>
    <p:extLst>
      <p:ext uri="{BB962C8B-B14F-4D97-AF65-F5344CB8AC3E}">
        <p14:creationId xmlns:p14="http://schemas.microsoft.com/office/powerpoint/2010/main" val="34637001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12</a:t>
            </a:fld>
            <a:endParaRPr lang="zh-CN" altLang="en-US"/>
          </a:p>
        </p:txBody>
      </p:sp>
    </p:spTree>
    <p:extLst>
      <p:ext uri="{BB962C8B-B14F-4D97-AF65-F5344CB8AC3E}">
        <p14:creationId xmlns:p14="http://schemas.microsoft.com/office/powerpoint/2010/main" val="21676880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13</a:t>
            </a:fld>
            <a:endParaRPr lang="zh-CN" altLang="en-US"/>
          </a:p>
        </p:txBody>
      </p:sp>
    </p:spTree>
    <p:extLst>
      <p:ext uri="{BB962C8B-B14F-4D97-AF65-F5344CB8AC3E}">
        <p14:creationId xmlns:p14="http://schemas.microsoft.com/office/powerpoint/2010/main" val="23909699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14</a:t>
            </a:fld>
            <a:endParaRPr lang="zh-CN" altLang="en-US"/>
          </a:p>
        </p:txBody>
      </p:sp>
    </p:spTree>
    <p:extLst>
      <p:ext uri="{BB962C8B-B14F-4D97-AF65-F5344CB8AC3E}">
        <p14:creationId xmlns:p14="http://schemas.microsoft.com/office/powerpoint/2010/main" val="45156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15</a:t>
            </a:fld>
            <a:endParaRPr lang="zh-CN" altLang="en-US"/>
          </a:p>
        </p:txBody>
      </p:sp>
    </p:spTree>
    <p:extLst>
      <p:ext uri="{BB962C8B-B14F-4D97-AF65-F5344CB8AC3E}">
        <p14:creationId xmlns:p14="http://schemas.microsoft.com/office/powerpoint/2010/main" val="41724893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16</a:t>
            </a:fld>
            <a:endParaRPr lang="zh-CN" altLang="en-US"/>
          </a:p>
        </p:txBody>
      </p:sp>
    </p:spTree>
    <p:extLst>
      <p:ext uri="{BB962C8B-B14F-4D97-AF65-F5344CB8AC3E}">
        <p14:creationId xmlns:p14="http://schemas.microsoft.com/office/powerpoint/2010/main" val="23392359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17</a:t>
            </a:fld>
            <a:endParaRPr lang="zh-CN" altLang="en-US"/>
          </a:p>
        </p:txBody>
      </p:sp>
    </p:spTree>
    <p:extLst>
      <p:ext uri="{BB962C8B-B14F-4D97-AF65-F5344CB8AC3E}">
        <p14:creationId xmlns:p14="http://schemas.microsoft.com/office/powerpoint/2010/main" val="16831450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18</a:t>
            </a:fld>
            <a:endParaRPr lang="zh-CN" altLang="en-US"/>
          </a:p>
        </p:txBody>
      </p:sp>
    </p:spTree>
    <p:extLst>
      <p:ext uri="{BB962C8B-B14F-4D97-AF65-F5344CB8AC3E}">
        <p14:creationId xmlns:p14="http://schemas.microsoft.com/office/powerpoint/2010/main" val="3555296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20</a:t>
            </a:fld>
            <a:endParaRPr lang="zh-CN" altLang="en-US"/>
          </a:p>
        </p:txBody>
      </p:sp>
    </p:spTree>
    <p:extLst>
      <p:ext uri="{BB962C8B-B14F-4D97-AF65-F5344CB8AC3E}">
        <p14:creationId xmlns:p14="http://schemas.microsoft.com/office/powerpoint/2010/main" val="9922596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21</a:t>
            </a:fld>
            <a:endParaRPr lang="zh-CN" altLang="en-US"/>
          </a:p>
        </p:txBody>
      </p:sp>
    </p:spTree>
    <p:extLst>
      <p:ext uri="{BB962C8B-B14F-4D97-AF65-F5344CB8AC3E}">
        <p14:creationId xmlns:p14="http://schemas.microsoft.com/office/powerpoint/2010/main" val="31837304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23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7</a:t>
            </a:fld>
            <a:endParaRPr lang="zh-CN" altLang="en-US"/>
          </a:p>
        </p:txBody>
      </p:sp>
    </p:spTree>
    <p:extLst>
      <p:ext uri="{BB962C8B-B14F-4D97-AF65-F5344CB8AC3E}">
        <p14:creationId xmlns:p14="http://schemas.microsoft.com/office/powerpoint/2010/main" val="20197177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2D7855-ABC0-4A73-8057-CDCE4D3566E1}"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t>2023/10/26</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t>2023/10/26</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hasCustomPrompt="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
        <p:nvSpPr>
          <p:cNvPr id="11" name="TextBox 10"/>
          <p:cNvSpPr txBox="1"/>
          <p:nvPr userDrawn="1"/>
        </p:nvSpPr>
        <p:spPr>
          <a:xfrm>
            <a:off x="1517007" y="5669073"/>
            <a:ext cx="1800200" cy="118430"/>
          </a:xfrm>
          <a:prstGeom prst="rect">
            <a:avLst/>
          </a:prstGeom>
          <a:noFill/>
        </p:spPr>
        <p:txBody>
          <a:bodyPr wrap="square" rtlCol="0">
            <a:spAutoFit/>
          </a:bodyPr>
          <a:lstStyle/>
          <a:p>
            <a:pPr>
              <a:lnSpc>
                <a:spcPct val="200000"/>
              </a:lnSpc>
            </a:pP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模板</a:t>
            </a:r>
            <a:r>
              <a:rPr lang="zh-CN" altLang="en-US" sz="100" dirty="0">
                <a:solidFill>
                  <a:prstClr val="black"/>
                </a:solidFill>
                <a:latin typeface="微软雅黑" panose="020B0503020204020204" pitchFamily="34" charset="-122"/>
                <a:ea typeface="微软雅黑" panose="020B0503020204020204" pitchFamily="34" charset="-122"/>
              </a:rPr>
              <a:t> </a:t>
            </a:r>
            <a:r>
              <a:rPr lang="en-US" altLang="zh-CN" sz="100" dirty="0">
                <a:solidFill>
                  <a:prstClr val="black"/>
                </a:solidFill>
                <a:latin typeface="微软雅黑" panose="020B0503020204020204" pitchFamily="34" charset="-122"/>
                <a:ea typeface="微软雅黑" panose="020B0503020204020204" pitchFamily="34" charset="-122"/>
              </a:rPr>
              <a:t>http://www.1ppt.com/moban/</a:t>
            </a:r>
            <a:r>
              <a:rPr lang="zh-CN" altLang="en-US" sz="100" dirty="0">
                <a:solidFill>
                  <a:prstClr val="black"/>
                </a:solidFill>
                <a:latin typeface="微软雅黑" panose="020B0503020204020204" pitchFamily="34" charset="-122"/>
                <a:ea typeface="微软雅黑" panose="020B0503020204020204" pitchFamily="34" charset="-122"/>
              </a:rPr>
              <a:t> </a:t>
            </a:r>
            <a:endParaRPr lang="en-US" altLang="zh-CN" sz="100" dirty="0">
              <a:solidFill>
                <a:prstClr val="black"/>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7607E8B8-56B6-44BF-BC37-B77ED80ECF53}" type="datetimeFigureOut">
              <a:rPr lang="zh-CN" altLang="en-US" smtClean="0"/>
              <a:t>2023/10/26</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0C7C042E-7D6C-4595-8FDB-878B3A4BDA4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hemeOverride" Target="../theme/themeOverride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7.jp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2.jp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3.jp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4.jp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5.jp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27.jpg"/><Relationship Id="rId4" Type="http://schemas.openxmlformats.org/officeDocument/2006/relationships/image" Target="../media/image26.jp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8.jp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30.jp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hemeOverride" Target="../theme/themeOverride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9.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直角三角形 1"/>
          <p:cNvSpPr/>
          <p:nvPr/>
        </p:nvSpPr>
        <p:spPr>
          <a:xfrm>
            <a:off x="-1" y="0"/>
            <a:ext cx="12192001" cy="6858000"/>
          </a:xfrm>
          <a:prstGeom prst="rtTriangl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6" name="椭圆 5"/>
          <p:cNvSpPr/>
          <p:nvPr/>
        </p:nvSpPr>
        <p:spPr>
          <a:xfrm>
            <a:off x="7894320" y="447040"/>
            <a:ext cx="721360" cy="7213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7" name="椭圆 6"/>
          <p:cNvSpPr/>
          <p:nvPr/>
        </p:nvSpPr>
        <p:spPr>
          <a:xfrm>
            <a:off x="9845901" y="822960"/>
            <a:ext cx="497840" cy="497840"/>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8" name="椭圆 7"/>
          <p:cNvSpPr/>
          <p:nvPr/>
        </p:nvSpPr>
        <p:spPr>
          <a:xfrm>
            <a:off x="2684128" y="4318000"/>
            <a:ext cx="457200" cy="4572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9" name="椭圆 8"/>
          <p:cNvSpPr/>
          <p:nvPr/>
        </p:nvSpPr>
        <p:spPr>
          <a:xfrm>
            <a:off x="10417612" y="2110458"/>
            <a:ext cx="629920" cy="6299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0" name="椭圆 9"/>
          <p:cNvSpPr/>
          <p:nvPr/>
        </p:nvSpPr>
        <p:spPr>
          <a:xfrm>
            <a:off x="11283092" y="472440"/>
            <a:ext cx="375920" cy="375920"/>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1" name="椭圆 10"/>
          <p:cNvSpPr/>
          <p:nvPr/>
        </p:nvSpPr>
        <p:spPr>
          <a:xfrm>
            <a:off x="3507509" y="5843061"/>
            <a:ext cx="457200" cy="457200"/>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2" name="椭圆 11"/>
          <p:cNvSpPr/>
          <p:nvPr/>
        </p:nvSpPr>
        <p:spPr>
          <a:xfrm>
            <a:off x="1304490" y="2690519"/>
            <a:ext cx="469241" cy="46924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3" name="椭圆 12"/>
          <p:cNvSpPr/>
          <p:nvPr/>
        </p:nvSpPr>
        <p:spPr>
          <a:xfrm>
            <a:off x="323239" y="5443450"/>
            <a:ext cx="254000" cy="254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4" name="椭圆 13"/>
          <p:cNvSpPr/>
          <p:nvPr/>
        </p:nvSpPr>
        <p:spPr>
          <a:xfrm>
            <a:off x="1588579" y="5697450"/>
            <a:ext cx="519358" cy="519358"/>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5" name="椭圆 14"/>
          <p:cNvSpPr/>
          <p:nvPr/>
        </p:nvSpPr>
        <p:spPr>
          <a:xfrm>
            <a:off x="1176024" y="4180840"/>
            <a:ext cx="274320" cy="274320"/>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nvGrpSpPr>
          <p:cNvPr id="29" name="组合 28"/>
          <p:cNvGrpSpPr/>
          <p:nvPr/>
        </p:nvGrpSpPr>
        <p:grpSpPr>
          <a:xfrm>
            <a:off x="2193698" y="-67945"/>
            <a:ext cx="7813902" cy="6858000"/>
            <a:chOff x="2193698" y="0"/>
            <a:chExt cx="7813902" cy="6858000"/>
          </a:xfrm>
        </p:grpSpPr>
        <p:grpSp>
          <p:nvGrpSpPr>
            <p:cNvPr id="24" name="组合 23"/>
            <p:cNvGrpSpPr/>
            <p:nvPr/>
          </p:nvGrpSpPr>
          <p:grpSpPr>
            <a:xfrm>
              <a:off x="2597768" y="0"/>
              <a:ext cx="6996463" cy="6858000"/>
              <a:chOff x="2597768" y="0"/>
              <a:chExt cx="6996463" cy="6858000"/>
            </a:xfrm>
          </p:grpSpPr>
          <p:sp>
            <p:nvSpPr>
              <p:cNvPr id="5" name="椭圆 4"/>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pic>
            <p:nvPicPr>
              <p:cNvPr id="23" name="图片 2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grpSp>
        <p:sp>
          <p:nvSpPr>
            <p:cNvPr id="25" name="文本框 24"/>
            <p:cNvSpPr txBox="1"/>
            <p:nvPr/>
          </p:nvSpPr>
          <p:spPr>
            <a:xfrm>
              <a:off x="2193698" y="2882618"/>
              <a:ext cx="7813902" cy="1106805"/>
            </a:xfrm>
            <a:prstGeom prst="rect">
              <a:avLst/>
            </a:prstGeom>
            <a:noFill/>
          </p:spPr>
          <p:txBody>
            <a:bodyPr wrap="square" rtlCol="0">
              <a:spAutoFit/>
            </a:bodyPr>
            <a:lstStyle/>
            <a:p>
              <a:pPr algn="ctr"/>
              <a:r>
                <a:rPr lang="zh-CN" altLang="en-US" sz="6600" dirty="0">
                  <a:solidFill>
                    <a:schemeClr val="bg2">
                      <a:lumMod val="25000"/>
                    </a:schemeClr>
                  </a:solidFill>
                  <a:latin typeface="Open Sans Extrabold" panose="020B0906030804020204" pitchFamily="34" charset="0"/>
                  <a:ea typeface="微软雅黑" panose="020B0503020204020204" pitchFamily="34" charset="-122"/>
                  <a:cs typeface="Open Sans Extrabold" panose="020B0906030804020204" pitchFamily="34" charset="0"/>
                  <a:sym typeface="Open Sans" panose="020B0606030504020204" pitchFamily="34" charset="0"/>
                </a:rPr>
                <a:t>阅读文献组会汇报</a:t>
              </a:r>
            </a:p>
          </p:txBody>
        </p:sp>
        <p:sp>
          <p:nvSpPr>
            <p:cNvPr id="26" name="文本框 25"/>
            <p:cNvSpPr txBox="1"/>
            <p:nvPr/>
          </p:nvSpPr>
          <p:spPr>
            <a:xfrm>
              <a:off x="3936138" y="4111625"/>
              <a:ext cx="4488815" cy="706755"/>
            </a:xfrm>
            <a:prstGeom prst="rect">
              <a:avLst/>
            </a:prstGeom>
            <a:noFill/>
          </p:spPr>
          <p:txBody>
            <a:bodyPr wrap="square" rtlCol="0">
              <a:spAutoFit/>
            </a:bodyPr>
            <a:lstStyle/>
            <a:p>
              <a:pPr algn="ctr"/>
              <a:r>
                <a:rPr lang="zh-CN" altLang="en-US" sz="4000" spc="600" dirty="0">
                  <a:solidFill>
                    <a:schemeClr val="bg1"/>
                  </a:solidFill>
                  <a:latin typeface="方正正黑简体" panose="02000000000000000000" pitchFamily="2" charset="-122"/>
                  <a:ea typeface="方正正黑简体" panose="02000000000000000000" pitchFamily="2" charset="-122"/>
                  <a:cs typeface="Open Sans" panose="020B0606030504020204" pitchFamily="34" charset="0"/>
                  <a:sym typeface="Open Sans" panose="020B0606030504020204" pitchFamily="34" charset="0"/>
                </a:rPr>
                <a:t>汇报人：叶丽莎</a:t>
              </a:r>
            </a:p>
          </p:txBody>
        </p:sp>
        <p:sp>
          <p:nvSpPr>
            <p:cNvPr id="27" name="文本框 26"/>
            <p:cNvSpPr txBox="1"/>
            <p:nvPr/>
          </p:nvSpPr>
          <p:spPr>
            <a:xfrm>
              <a:off x="4707991" y="2225363"/>
              <a:ext cx="2794000" cy="398780"/>
            </a:xfrm>
            <a:prstGeom prst="rect">
              <a:avLst/>
            </a:prstGeom>
            <a:noFill/>
          </p:spPr>
          <p:txBody>
            <a:bodyPr wrap="square" rtlCol="0">
              <a:spAutoFit/>
            </a:bodyPr>
            <a:lstStyle/>
            <a:p>
              <a:pPr algn="ctr"/>
              <a:r>
                <a:rPr lang="en-US" altLang="zh-CN" sz="2000" b="1" i="1" spc="600"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2023.10.26</a:t>
              </a:r>
              <a:endParaRPr lang="zh-CN" altLang="en-US" sz="2000" b="1" i="1" spc="600"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ircle(in)">
                                      <p:cBhvr>
                                        <p:cTn id="7" dur="1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3" name="图片 2">
            <a:extLst>
              <a:ext uri="{FF2B5EF4-FFF2-40B4-BE49-F238E27FC236}">
                <a16:creationId xmlns:a16="http://schemas.microsoft.com/office/drawing/2014/main" id="{6BBFA9C5-76AB-4353-AA0C-8B079D944A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2525" y="950091"/>
            <a:ext cx="9963771" cy="5815923"/>
          </a:xfrm>
          <a:prstGeom prst="rect">
            <a:avLst/>
          </a:prstGeom>
        </p:spPr>
      </p:pic>
    </p:spTree>
    <p:extLst>
      <p:ext uri="{BB962C8B-B14F-4D97-AF65-F5344CB8AC3E}">
        <p14:creationId xmlns:p14="http://schemas.microsoft.com/office/powerpoint/2010/main" val="311247309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6271631F-53AF-47D5-A356-2E371B938011}"/>
              </a:ext>
            </a:extLst>
          </p:cNvPr>
          <p:cNvPicPr>
            <a:picLocks noChangeAspect="1"/>
          </p:cNvPicPr>
          <p:nvPr/>
        </p:nvPicPr>
        <p:blipFill>
          <a:blip r:embed="rId3"/>
          <a:stretch>
            <a:fillRect/>
          </a:stretch>
        </p:blipFill>
        <p:spPr>
          <a:xfrm>
            <a:off x="320923" y="1566353"/>
            <a:ext cx="4501622" cy="3352626"/>
          </a:xfrm>
          <a:prstGeom prst="rect">
            <a:avLst/>
          </a:prstGeom>
        </p:spPr>
      </p:pic>
      <p:sp>
        <p:nvSpPr>
          <p:cNvPr id="12" name="文本框 11">
            <a:extLst>
              <a:ext uri="{FF2B5EF4-FFF2-40B4-BE49-F238E27FC236}">
                <a16:creationId xmlns:a16="http://schemas.microsoft.com/office/drawing/2014/main" id="{D00AB299-ECF1-4638-B9B5-9F011F51661F}"/>
              </a:ext>
            </a:extLst>
          </p:cNvPr>
          <p:cNvSpPr txBox="1"/>
          <p:nvPr/>
        </p:nvSpPr>
        <p:spPr>
          <a:xfrm>
            <a:off x="5516109" y="269417"/>
            <a:ext cx="2114053" cy="461665"/>
          </a:xfrm>
          <a:prstGeom prst="rect">
            <a:avLst/>
          </a:prstGeom>
          <a:noFill/>
        </p:spPr>
        <p:txBody>
          <a:bodyPr wrap="square">
            <a:spAutoFit/>
          </a:bodyPr>
          <a:lstStyle/>
          <a:p>
            <a:r>
              <a:rPr lang="en-US" altLang="zh-CN" sz="2400" b="1" dirty="0"/>
              <a:t>FPN+PAN</a:t>
            </a:r>
          </a:p>
        </p:txBody>
      </p:sp>
      <p:grpSp>
        <p:nvGrpSpPr>
          <p:cNvPr id="13" name="组合 12">
            <a:extLst>
              <a:ext uri="{FF2B5EF4-FFF2-40B4-BE49-F238E27FC236}">
                <a16:creationId xmlns:a16="http://schemas.microsoft.com/office/drawing/2014/main" id="{42CF05A0-8AD1-414A-907D-5462B4481BB7}"/>
              </a:ext>
            </a:extLst>
          </p:cNvPr>
          <p:cNvGrpSpPr/>
          <p:nvPr/>
        </p:nvGrpSpPr>
        <p:grpSpPr>
          <a:xfrm>
            <a:off x="433688" y="212922"/>
            <a:ext cx="4128152" cy="1036320"/>
            <a:chOff x="504808" y="294202"/>
            <a:chExt cx="4128152" cy="1036320"/>
          </a:xfrm>
        </p:grpSpPr>
        <p:grpSp>
          <p:nvGrpSpPr>
            <p:cNvPr id="14" name="组合 13">
              <a:extLst>
                <a:ext uri="{FF2B5EF4-FFF2-40B4-BE49-F238E27FC236}">
                  <a16:creationId xmlns:a16="http://schemas.microsoft.com/office/drawing/2014/main" id="{EAB542E8-39AA-40BB-B0D5-F6054031261F}"/>
                </a:ext>
              </a:extLst>
            </p:cNvPr>
            <p:cNvGrpSpPr/>
            <p:nvPr/>
          </p:nvGrpSpPr>
          <p:grpSpPr>
            <a:xfrm>
              <a:off x="504808" y="294202"/>
              <a:ext cx="1057243" cy="1036320"/>
              <a:chOff x="2597768" y="0"/>
              <a:chExt cx="6996463" cy="6858000"/>
            </a:xfrm>
          </p:grpSpPr>
          <p:pic>
            <p:nvPicPr>
              <p:cNvPr id="16" name="图片 15">
                <a:extLst>
                  <a:ext uri="{FF2B5EF4-FFF2-40B4-BE49-F238E27FC236}">
                    <a16:creationId xmlns:a16="http://schemas.microsoft.com/office/drawing/2014/main" id="{862D0830-2F4E-442B-BB3C-A55AA711611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7" name="椭圆 16">
                <a:extLst>
                  <a:ext uri="{FF2B5EF4-FFF2-40B4-BE49-F238E27FC236}">
                    <a16:creationId xmlns:a16="http://schemas.microsoft.com/office/drawing/2014/main" id="{CB2E22D1-45EE-4903-B78D-E955E5DC1F2B}"/>
                  </a:ext>
                </a:extLst>
              </p:cNvPr>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5" name="文本框 14">
              <a:extLst>
                <a:ext uri="{FF2B5EF4-FFF2-40B4-BE49-F238E27FC236}">
                  <a16:creationId xmlns:a16="http://schemas.microsoft.com/office/drawing/2014/main" id="{0E849826-3CA3-4B83-B04E-659EE1147A38}"/>
                </a:ext>
              </a:extLst>
            </p:cNvPr>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19" name="图片 18">
            <a:extLst>
              <a:ext uri="{FF2B5EF4-FFF2-40B4-BE49-F238E27FC236}">
                <a16:creationId xmlns:a16="http://schemas.microsoft.com/office/drawing/2014/main" id="{B610E606-7C33-45BF-A16C-858B259541A1}"/>
              </a:ext>
            </a:extLst>
          </p:cNvPr>
          <p:cNvPicPr>
            <a:picLocks noChangeAspect="1"/>
          </p:cNvPicPr>
          <p:nvPr/>
        </p:nvPicPr>
        <p:blipFill>
          <a:blip r:embed="rId5"/>
          <a:stretch>
            <a:fillRect/>
          </a:stretch>
        </p:blipFill>
        <p:spPr>
          <a:xfrm>
            <a:off x="4721877" y="1660408"/>
            <a:ext cx="7373009" cy="325857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sp>
        <p:nvSpPr>
          <p:cNvPr id="25" name="文本框 24">
            <a:extLst>
              <a:ext uri="{FF2B5EF4-FFF2-40B4-BE49-F238E27FC236}">
                <a16:creationId xmlns:a16="http://schemas.microsoft.com/office/drawing/2014/main" id="{1F040ED3-26E5-434F-920C-D590208A6669}"/>
              </a:ext>
            </a:extLst>
          </p:cNvPr>
          <p:cNvSpPr txBox="1"/>
          <p:nvPr/>
        </p:nvSpPr>
        <p:spPr>
          <a:xfrm>
            <a:off x="4725209" y="422669"/>
            <a:ext cx="3068163" cy="369332"/>
          </a:xfrm>
          <a:prstGeom prst="rect">
            <a:avLst/>
          </a:prstGeom>
          <a:noFill/>
        </p:spPr>
        <p:txBody>
          <a:bodyPr wrap="square">
            <a:spAutoFit/>
          </a:bodyPr>
          <a:lstStyle/>
          <a:p>
            <a:r>
              <a:rPr lang="en-US" altLang="zh-CN" b="1" dirty="0"/>
              <a:t>Eliminate grid </a:t>
            </a:r>
            <a:r>
              <a:rPr lang="en-US" altLang="zh-CN" b="1" dirty="0" err="1"/>
              <a:t>sensitiy</a:t>
            </a:r>
            <a:r>
              <a:rPr lang="zh-CN" altLang="en-US" b="1" dirty="0"/>
              <a:t>：</a:t>
            </a:r>
            <a:endParaRPr lang="zh-CN" altLang="en-US" dirty="0"/>
          </a:p>
        </p:txBody>
      </p:sp>
      <p:pic>
        <p:nvPicPr>
          <p:cNvPr id="3" name="图片 2">
            <a:extLst>
              <a:ext uri="{FF2B5EF4-FFF2-40B4-BE49-F238E27FC236}">
                <a16:creationId xmlns:a16="http://schemas.microsoft.com/office/drawing/2014/main" id="{A5D5786F-6915-46B6-8EF9-74BF4F329044}"/>
              </a:ext>
            </a:extLst>
          </p:cNvPr>
          <p:cNvPicPr>
            <a:picLocks noChangeAspect="1"/>
          </p:cNvPicPr>
          <p:nvPr/>
        </p:nvPicPr>
        <p:blipFill>
          <a:blip r:embed="rId4"/>
          <a:stretch>
            <a:fillRect/>
          </a:stretch>
        </p:blipFill>
        <p:spPr>
          <a:xfrm>
            <a:off x="433688" y="1712009"/>
            <a:ext cx="5000625" cy="4381500"/>
          </a:xfrm>
          <a:prstGeom prst="rect">
            <a:avLst/>
          </a:prstGeom>
        </p:spPr>
      </p:pic>
      <p:pic>
        <p:nvPicPr>
          <p:cNvPr id="5" name="图片 4">
            <a:extLst>
              <a:ext uri="{FF2B5EF4-FFF2-40B4-BE49-F238E27FC236}">
                <a16:creationId xmlns:a16="http://schemas.microsoft.com/office/drawing/2014/main" id="{E0F51D20-E663-455C-BD97-539905D68361}"/>
              </a:ext>
            </a:extLst>
          </p:cNvPr>
          <p:cNvPicPr>
            <a:picLocks noChangeAspect="1"/>
          </p:cNvPicPr>
          <p:nvPr/>
        </p:nvPicPr>
        <p:blipFill>
          <a:blip r:embed="rId5"/>
          <a:stretch>
            <a:fillRect/>
          </a:stretch>
        </p:blipFill>
        <p:spPr>
          <a:xfrm>
            <a:off x="5509814" y="1398514"/>
            <a:ext cx="6568514" cy="4694995"/>
          </a:xfrm>
          <a:prstGeom prst="rect">
            <a:avLst/>
          </a:prstGeom>
        </p:spPr>
      </p:pic>
    </p:spTree>
    <p:extLst>
      <p:ext uri="{BB962C8B-B14F-4D97-AF65-F5344CB8AC3E}">
        <p14:creationId xmlns:p14="http://schemas.microsoft.com/office/powerpoint/2010/main" val="3705734864"/>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sp>
        <p:nvSpPr>
          <p:cNvPr id="25" name="文本框 24">
            <a:extLst>
              <a:ext uri="{FF2B5EF4-FFF2-40B4-BE49-F238E27FC236}">
                <a16:creationId xmlns:a16="http://schemas.microsoft.com/office/drawing/2014/main" id="{1F040ED3-26E5-434F-920C-D590208A6669}"/>
              </a:ext>
            </a:extLst>
          </p:cNvPr>
          <p:cNvSpPr txBox="1"/>
          <p:nvPr/>
        </p:nvSpPr>
        <p:spPr>
          <a:xfrm>
            <a:off x="4725209" y="422669"/>
            <a:ext cx="3068163" cy="369332"/>
          </a:xfrm>
          <a:prstGeom prst="rect">
            <a:avLst/>
          </a:prstGeom>
          <a:noFill/>
        </p:spPr>
        <p:txBody>
          <a:bodyPr wrap="square">
            <a:spAutoFit/>
          </a:bodyPr>
          <a:lstStyle/>
          <a:p>
            <a:r>
              <a:rPr lang="en-US" altLang="zh-CN" b="1" dirty="0" err="1"/>
              <a:t>CIOU_loss</a:t>
            </a:r>
            <a:r>
              <a:rPr lang="zh-CN" altLang="en-US" b="1" dirty="0"/>
              <a:t>优化</a:t>
            </a:r>
            <a:endParaRPr lang="zh-CN" altLang="en-US" dirty="0"/>
          </a:p>
        </p:txBody>
      </p:sp>
      <p:sp>
        <p:nvSpPr>
          <p:cNvPr id="13" name="文本框 12">
            <a:extLst>
              <a:ext uri="{FF2B5EF4-FFF2-40B4-BE49-F238E27FC236}">
                <a16:creationId xmlns:a16="http://schemas.microsoft.com/office/drawing/2014/main" id="{E7BA056F-BBC3-4835-8085-EDB03B6167DF}"/>
              </a:ext>
            </a:extLst>
          </p:cNvPr>
          <p:cNvSpPr txBox="1"/>
          <p:nvPr/>
        </p:nvSpPr>
        <p:spPr>
          <a:xfrm>
            <a:off x="1562449" y="1087688"/>
            <a:ext cx="10307973" cy="646331"/>
          </a:xfrm>
          <a:prstGeom prst="rect">
            <a:avLst/>
          </a:prstGeom>
          <a:noFill/>
        </p:spPr>
        <p:txBody>
          <a:bodyPr wrap="square">
            <a:spAutoFit/>
          </a:bodyPr>
          <a:lstStyle/>
          <a:p>
            <a:r>
              <a:rPr lang="zh-CN" altLang="en-US" dirty="0"/>
              <a:t>目标检测任务的损失函数一般由分类损失函数和回归损失函数两部分构成，回归损失函数的发展由Smooth L1 Loss -- IoU Loss(2016) -- GIoU Loss(2019) -- DIoU Loss(2020) -- CIoU Loss(2020)</a:t>
            </a:r>
          </a:p>
        </p:txBody>
      </p:sp>
      <p:pic>
        <p:nvPicPr>
          <p:cNvPr id="7" name="图片 6">
            <a:extLst>
              <a:ext uri="{FF2B5EF4-FFF2-40B4-BE49-F238E27FC236}">
                <a16:creationId xmlns:a16="http://schemas.microsoft.com/office/drawing/2014/main" id="{2F7C5EAA-4A3C-4D4B-A39B-1F6074E403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90931" y="1971645"/>
            <a:ext cx="9658525" cy="4315002"/>
          </a:xfrm>
          <a:prstGeom prst="rect">
            <a:avLst/>
          </a:prstGeom>
        </p:spPr>
      </p:pic>
    </p:spTree>
    <p:extLst>
      <p:ext uri="{BB962C8B-B14F-4D97-AF65-F5344CB8AC3E}">
        <p14:creationId xmlns:p14="http://schemas.microsoft.com/office/powerpoint/2010/main" val="286731351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3" name="图片 2">
            <a:extLst>
              <a:ext uri="{FF2B5EF4-FFF2-40B4-BE49-F238E27FC236}">
                <a16:creationId xmlns:a16="http://schemas.microsoft.com/office/drawing/2014/main" id="{5A6C9A9B-E45B-4BDA-B7B8-380422947B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1571" y="927691"/>
            <a:ext cx="10950429" cy="5607638"/>
          </a:xfrm>
          <a:prstGeom prst="rect">
            <a:avLst/>
          </a:prstGeom>
        </p:spPr>
      </p:pic>
    </p:spTree>
    <p:extLst>
      <p:ext uri="{BB962C8B-B14F-4D97-AF65-F5344CB8AC3E}">
        <p14:creationId xmlns:p14="http://schemas.microsoft.com/office/powerpoint/2010/main" val="37251462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4" name="图片 3">
            <a:extLst>
              <a:ext uri="{FF2B5EF4-FFF2-40B4-BE49-F238E27FC236}">
                <a16:creationId xmlns:a16="http://schemas.microsoft.com/office/drawing/2014/main" id="{33412A16-9111-4252-8668-2C6809A68F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2140" y="367357"/>
            <a:ext cx="6469665" cy="6489882"/>
          </a:xfrm>
          <a:prstGeom prst="rect">
            <a:avLst/>
          </a:prstGeom>
        </p:spPr>
      </p:pic>
    </p:spTree>
    <p:extLst>
      <p:ext uri="{BB962C8B-B14F-4D97-AF65-F5344CB8AC3E}">
        <p14:creationId xmlns:p14="http://schemas.microsoft.com/office/powerpoint/2010/main" val="321584153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4" name="图片 3">
            <a:extLst>
              <a:ext uri="{FF2B5EF4-FFF2-40B4-BE49-F238E27FC236}">
                <a16:creationId xmlns:a16="http://schemas.microsoft.com/office/drawing/2014/main" id="{7B90A998-1210-4522-85E9-76A074830E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204" y="1100716"/>
            <a:ext cx="10779853" cy="5389927"/>
          </a:xfrm>
          <a:prstGeom prst="rect">
            <a:avLst/>
          </a:prstGeom>
        </p:spPr>
      </p:pic>
    </p:spTree>
    <p:extLst>
      <p:ext uri="{BB962C8B-B14F-4D97-AF65-F5344CB8AC3E}">
        <p14:creationId xmlns:p14="http://schemas.microsoft.com/office/powerpoint/2010/main" val="8856220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4" name="图片 3">
            <a:extLst>
              <a:ext uri="{FF2B5EF4-FFF2-40B4-BE49-F238E27FC236}">
                <a16:creationId xmlns:a16="http://schemas.microsoft.com/office/drawing/2014/main" id="{3F09E9FF-D451-4F93-8E2C-0E844F7904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5704" y="1662617"/>
            <a:ext cx="11181127" cy="1997910"/>
          </a:xfrm>
          <a:prstGeom prst="rect">
            <a:avLst/>
          </a:prstGeom>
        </p:spPr>
      </p:pic>
      <p:pic>
        <p:nvPicPr>
          <p:cNvPr id="6" name="图片 5">
            <a:extLst>
              <a:ext uri="{FF2B5EF4-FFF2-40B4-BE49-F238E27FC236}">
                <a16:creationId xmlns:a16="http://schemas.microsoft.com/office/drawing/2014/main" id="{3D4ED3F2-B0D3-4443-A5A2-2706E7FAC1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43100" y="3763162"/>
            <a:ext cx="8305800" cy="2133600"/>
          </a:xfrm>
          <a:prstGeom prst="rect">
            <a:avLst/>
          </a:prstGeom>
        </p:spPr>
      </p:pic>
      <p:sp>
        <p:nvSpPr>
          <p:cNvPr id="13" name="文本框 12">
            <a:extLst>
              <a:ext uri="{FF2B5EF4-FFF2-40B4-BE49-F238E27FC236}">
                <a16:creationId xmlns:a16="http://schemas.microsoft.com/office/drawing/2014/main" id="{9BDD6BCD-A3AF-4825-B3A9-7936B45BC0F9}"/>
              </a:ext>
            </a:extLst>
          </p:cNvPr>
          <p:cNvSpPr txBox="1"/>
          <p:nvPr/>
        </p:nvSpPr>
        <p:spPr>
          <a:xfrm>
            <a:off x="5161327" y="1231746"/>
            <a:ext cx="2246152" cy="523220"/>
          </a:xfrm>
          <a:prstGeom prst="rect">
            <a:avLst/>
          </a:prstGeom>
          <a:noFill/>
        </p:spPr>
        <p:txBody>
          <a:bodyPr wrap="square">
            <a:spAutoFit/>
          </a:bodyPr>
          <a:lstStyle/>
          <a:p>
            <a:r>
              <a:rPr lang="en-US" altLang="zh-CN" sz="2800" kern="100" dirty="0">
                <a:effectLst/>
                <a:latin typeface="Calibri" panose="020F0502020204030204" pitchFamily="34" charset="0"/>
                <a:ea typeface="宋体" panose="02010600030101010101" pitchFamily="2" charset="-122"/>
                <a:cs typeface="Times New Roman" panose="02020603050405020304" pitchFamily="18" charset="0"/>
              </a:rPr>
              <a:t>CIOU_Loss</a:t>
            </a:r>
            <a:endParaRPr lang="zh-CN" altLang="en-US" sz="2800" dirty="0"/>
          </a:p>
        </p:txBody>
      </p:sp>
    </p:spTree>
    <p:extLst>
      <p:ext uri="{BB962C8B-B14F-4D97-AF65-F5344CB8AC3E}">
        <p14:creationId xmlns:p14="http://schemas.microsoft.com/office/powerpoint/2010/main" val="278704321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5" name="图片 4">
            <a:extLst>
              <a:ext uri="{FF2B5EF4-FFF2-40B4-BE49-F238E27FC236}">
                <a16:creationId xmlns:a16="http://schemas.microsoft.com/office/drawing/2014/main" id="{053ECBB3-3B18-4121-8576-2AAE709E5596}"/>
              </a:ext>
            </a:extLst>
          </p:cNvPr>
          <p:cNvPicPr>
            <a:picLocks noChangeAspect="1"/>
          </p:cNvPicPr>
          <p:nvPr/>
        </p:nvPicPr>
        <p:blipFill rotWithShape="1">
          <a:blip r:embed="rId4">
            <a:extLst>
              <a:ext uri="{28A0092B-C50C-407E-A947-70E740481C1C}">
                <a14:useLocalDpi xmlns:a14="http://schemas.microsoft.com/office/drawing/2010/main" val="0"/>
              </a:ext>
            </a:extLst>
          </a:blip>
          <a:srcRect l="-34" t="24379" b="20957"/>
          <a:stretch/>
        </p:blipFill>
        <p:spPr>
          <a:xfrm>
            <a:off x="4167" y="1904301"/>
            <a:ext cx="12187833" cy="3824066"/>
          </a:xfrm>
          <a:prstGeom prst="rect">
            <a:avLst/>
          </a:prstGeom>
        </p:spPr>
      </p:pic>
    </p:spTree>
    <p:extLst>
      <p:ext uri="{BB962C8B-B14F-4D97-AF65-F5344CB8AC3E}">
        <p14:creationId xmlns:p14="http://schemas.microsoft.com/office/powerpoint/2010/main" val="333829733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sp>
        <p:nvSpPr>
          <p:cNvPr id="33" name="文本框 32">
            <a:extLst>
              <a:ext uri="{FF2B5EF4-FFF2-40B4-BE49-F238E27FC236}">
                <a16:creationId xmlns:a16="http://schemas.microsoft.com/office/drawing/2014/main" id="{EB081AA2-D956-4FFC-BAE3-D6826044D221}"/>
              </a:ext>
            </a:extLst>
          </p:cNvPr>
          <p:cNvSpPr txBox="1"/>
          <p:nvPr/>
        </p:nvSpPr>
        <p:spPr>
          <a:xfrm>
            <a:off x="5303939" y="382081"/>
            <a:ext cx="1944149" cy="369332"/>
          </a:xfrm>
          <a:prstGeom prst="rect">
            <a:avLst/>
          </a:prstGeom>
          <a:noFill/>
        </p:spPr>
        <p:txBody>
          <a:bodyPr wrap="square">
            <a:spAutoFit/>
          </a:bodyPr>
          <a:lstStyle/>
          <a:p>
            <a:r>
              <a:rPr lang="en-US" altLang="zh-CN" b="1" dirty="0"/>
              <a:t>IoU </a:t>
            </a:r>
            <a:r>
              <a:rPr lang="en-US" altLang="zh-CN" b="1" dirty="0" err="1"/>
              <a:t>threshhold</a:t>
            </a:r>
            <a:r>
              <a:rPr lang="zh-CN" altLang="en-US" b="1" dirty="0"/>
              <a:t>：</a:t>
            </a:r>
            <a:endParaRPr lang="zh-CN" altLang="en-US" dirty="0"/>
          </a:p>
        </p:txBody>
      </p:sp>
      <p:pic>
        <p:nvPicPr>
          <p:cNvPr id="26" name="图片 25">
            <a:extLst>
              <a:ext uri="{FF2B5EF4-FFF2-40B4-BE49-F238E27FC236}">
                <a16:creationId xmlns:a16="http://schemas.microsoft.com/office/drawing/2014/main" id="{A0F848E8-71FE-4F1F-A420-8A08251F4A37}"/>
              </a:ext>
            </a:extLst>
          </p:cNvPr>
          <p:cNvPicPr>
            <a:picLocks noChangeAspect="1"/>
          </p:cNvPicPr>
          <p:nvPr/>
        </p:nvPicPr>
        <p:blipFill>
          <a:blip r:embed="rId4"/>
          <a:stretch>
            <a:fillRect/>
          </a:stretch>
        </p:blipFill>
        <p:spPr>
          <a:xfrm>
            <a:off x="1553889" y="878010"/>
            <a:ext cx="10391893" cy="59799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485689" y="-687754"/>
            <a:ext cx="11520076" cy="8233505"/>
            <a:chOff x="-485689" y="-687754"/>
            <a:chExt cx="11520076" cy="8233505"/>
          </a:xfrm>
        </p:grpSpPr>
        <p:grpSp>
          <p:nvGrpSpPr>
            <p:cNvPr id="53" name="组合 52"/>
            <p:cNvGrpSpPr/>
            <p:nvPr/>
          </p:nvGrpSpPr>
          <p:grpSpPr>
            <a:xfrm>
              <a:off x="-485689" y="-687754"/>
              <a:ext cx="11520076" cy="8233505"/>
              <a:chOff x="-485689" y="-687754"/>
              <a:chExt cx="11520076" cy="8233505"/>
            </a:xfrm>
          </p:grpSpPr>
          <p:grpSp>
            <p:nvGrpSpPr>
              <p:cNvPr id="3" name="组合 2"/>
              <p:cNvGrpSpPr/>
              <p:nvPr/>
            </p:nvGrpSpPr>
            <p:grpSpPr>
              <a:xfrm>
                <a:off x="1240021" y="1085276"/>
                <a:ext cx="4782085" cy="4687447"/>
                <a:chOff x="2597768" y="0"/>
                <a:chExt cx="6996463" cy="6858000"/>
              </a:xfrm>
            </p:grpSpPr>
            <p:sp>
              <p:nvSpPr>
                <p:cNvPr id="8" name="椭圆 7"/>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grpSp>
          <p:sp>
            <p:nvSpPr>
              <p:cNvPr id="21" name="椭圆 20"/>
              <p:cNvSpPr/>
              <p:nvPr/>
            </p:nvSpPr>
            <p:spPr>
              <a:xfrm>
                <a:off x="-485689" y="-687754"/>
                <a:ext cx="8233505" cy="8233505"/>
              </a:xfrm>
              <a:prstGeom prst="ellipse">
                <a:avLst/>
              </a:prstGeom>
              <a:noFill/>
              <a:ln w="28575">
                <a:solidFill>
                  <a:schemeClr val="tx1">
                    <a:lumMod val="50000"/>
                    <a:lumOff val="50000"/>
                  </a:schemeClr>
                </a:solidFill>
              </a:ln>
              <a:effectLst>
                <a:outerShdw blurRad="266700" dist="38100" algn="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nvGrpSpPr>
              <p:cNvPr id="52" name="组合 51"/>
              <p:cNvGrpSpPr/>
              <p:nvPr/>
            </p:nvGrpSpPr>
            <p:grpSpPr>
              <a:xfrm>
                <a:off x="6501144" y="668088"/>
                <a:ext cx="4533243" cy="5548149"/>
                <a:chOff x="6501144" y="657928"/>
                <a:chExt cx="4533243" cy="5548149"/>
              </a:xfrm>
            </p:grpSpPr>
            <p:grpSp>
              <p:nvGrpSpPr>
                <p:cNvPr id="30" name="组合 29"/>
                <p:cNvGrpSpPr/>
                <p:nvPr/>
              </p:nvGrpSpPr>
              <p:grpSpPr>
                <a:xfrm>
                  <a:off x="6501144" y="657928"/>
                  <a:ext cx="3963656" cy="935975"/>
                  <a:chOff x="6470664" y="496585"/>
                  <a:chExt cx="3963656" cy="935975"/>
                </a:xfrm>
              </p:grpSpPr>
              <p:grpSp>
                <p:nvGrpSpPr>
                  <p:cNvPr id="24" name="组合 23"/>
                  <p:cNvGrpSpPr/>
                  <p:nvPr/>
                </p:nvGrpSpPr>
                <p:grpSpPr>
                  <a:xfrm>
                    <a:off x="6470664" y="496585"/>
                    <a:ext cx="935975" cy="935975"/>
                    <a:chOff x="3565530" y="894578"/>
                    <a:chExt cx="5009389" cy="5009389"/>
                  </a:xfrm>
                </p:grpSpPr>
                <p:sp>
                  <p:nvSpPr>
                    <p:cNvPr id="25" name="椭圆 24"/>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spc="3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01</a:t>
                      </a:r>
                      <a:endParaRPr lang="zh-CN" altLang="en-US" sz="2400" spc="3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pic>
                  <p:nvPicPr>
                    <p:cNvPr id="26" name="图片 25"/>
                    <p:cNvPicPr>
                      <a:picLocks noChangeAspect="1"/>
                    </p:cNvPicPr>
                    <p:nvPr/>
                  </p:nvPicPr>
                  <p:blipFill rotWithShape="1">
                    <a:blip r:embed="rId4" cstate="print">
                      <a:extLst>
                        <a:ext uri="{28A0092B-C50C-407E-A947-70E740481C1C}">
                          <a14:useLocalDpi xmlns:a14="http://schemas.microsoft.com/office/drawing/2010/main" val="0"/>
                        </a:ext>
                      </a:extLst>
                    </a:blip>
                    <a:srcRect l="13832" t="13045" r="14569" b="13911"/>
                    <a:stretch>
                      <a:fillRect/>
                    </a:stretch>
                  </p:blipFill>
                  <p:spPr>
                    <a:xfrm>
                      <a:off x="3565530" y="894578"/>
                      <a:ext cx="5009389" cy="5009389"/>
                    </a:xfrm>
                    <a:prstGeom prst="rect">
                      <a:avLst/>
                    </a:prstGeom>
                    <a:effectLst>
                      <a:outerShdw blurRad="63500" sx="102000" sy="102000" algn="ctr" rotWithShape="0">
                        <a:prstClr val="black">
                          <a:alpha val="40000"/>
                        </a:prstClr>
                      </a:outerShdw>
                    </a:effectLst>
                  </p:spPr>
                </p:pic>
              </p:grpSp>
              <p:sp>
                <p:nvSpPr>
                  <p:cNvPr id="27" name="文本框 26"/>
                  <p:cNvSpPr txBox="1"/>
                  <p:nvPr/>
                </p:nvSpPr>
                <p:spPr>
                  <a:xfrm>
                    <a:off x="7656376" y="60084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基本信息</a:t>
                    </a:r>
                  </a:p>
                </p:txBody>
              </p:sp>
            </p:grpSp>
            <p:grpSp>
              <p:nvGrpSpPr>
                <p:cNvPr id="31" name="组合 30"/>
                <p:cNvGrpSpPr/>
                <p:nvPr/>
              </p:nvGrpSpPr>
              <p:grpSpPr>
                <a:xfrm>
                  <a:off x="7070731" y="2195319"/>
                  <a:ext cx="3963656" cy="935975"/>
                  <a:chOff x="6470664" y="496585"/>
                  <a:chExt cx="3963656" cy="935975"/>
                </a:xfrm>
              </p:grpSpPr>
              <p:grpSp>
                <p:nvGrpSpPr>
                  <p:cNvPr id="32" name="组合 31"/>
                  <p:cNvGrpSpPr/>
                  <p:nvPr/>
                </p:nvGrpSpPr>
                <p:grpSpPr>
                  <a:xfrm>
                    <a:off x="6470664" y="496585"/>
                    <a:ext cx="935975" cy="935975"/>
                    <a:chOff x="3565530" y="894578"/>
                    <a:chExt cx="5009389" cy="5009389"/>
                  </a:xfrm>
                </p:grpSpPr>
                <p:sp>
                  <p:nvSpPr>
                    <p:cNvPr id="37" name="椭圆 36"/>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spc="3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02</a:t>
                      </a:r>
                      <a:endParaRPr lang="zh-CN" altLang="en-US" sz="2400" spc="3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pic>
                  <p:nvPicPr>
                    <p:cNvPr id="36" name="图片 35"/>
                    <p:cNvPicPr>
                      <a:picLocks noChangeAspect="1"/>
                    </p:cNvPicPr>
                    <p:nvPr/>
                  </p:nvPicPr>
                  <p:blipFill rotWithShape="1">
                    <a:blip r:embed="rId4" cstate="print">
                      <a:extLst>
                        <a:ext uri="{28A0092B-C50C-407E-A947-70E740481C1C}">
                          <a14:useLocalDpi xmlns:a14="http://schemas.microsoft.com/office/drawing/2010/main" val="0"/>
                        </a:ext>
                      </a:extLst>
                    </a:blip>
                    <a:srcRect l="13832" t="13045" r="14569" b="13911"/>
                    <a:stretch>
                      <a:fillRect/>
                    </a:stretch>
                  </p:blipFill>
                  <p:spPr>
                    <a:xfrm>
                      <a:off x="3565530" y="894578"/>
                      <a:ext cx="5009389" cy="5009389"/>
                    </a:xfrm>
                    <a:prstGeom prst="rect">
                      <a:avLst/>
                    </a:prstGeom>
                    <a:effectLst>
                      <a:outerShdw blurRad="63500" sx="102000" sy="102000" algn="ctr" rotWithShape="0">
                        <a:prstClr val="black">
                          <a:alpha val="40000"/>
                        </a:prstClr>
                      </a:outerShdw>
                    </a:effectLst>
                  </p:spPr>
                </p:pic>
              </p:grpSp>
              <p:sp>
                <p:nvSpPr>
                  <p:cNvPr id="34" name="文本框 33"/>
                  <p:cNvSpPr txBox="1"/>
                  <p:nvPr/>
                </p:nvSpPr>
                <p:spPr>
                  <a:xfrm>
                    <a:off x="7656376" y="600847"/>
                    <a:ext cx="2777944" cy="398780"/>
                  </a:xfrm>
                  <a:prstGeom prst="rect">
                    <a:avLst/>
                  </a:prstGeom>
                  <a:noFill/>
                </p:spPr>
                <p:txBody>
                  <a:bodyPr wrap="square" rtlCol="0">
                    <a:spAutoFit/>
                  </a:bodyPr>
                  <a:lstStyle/>
                  <a:p>
                    <a:pPr lvl="0"/>
                    <a:r>
                      <a:rPr lang="zh-CN" altLang="en-US" sz="2000" spc="600" dirty="0">
                        <a:solidFill>
                          <a:srgbClr val="000000"/>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研究背景</a:t>
                    </a:r>
                  </a:p>
                </p:txBody>
              </p:sp>
            </p:grpSp>
            <p:grpSp>
              <p:nvGrpSpPr>
                <p:cNvPr id="38" name="组合 37"/>
                <p:cNvGrpSpPr/>
                <p:nvPr/>
              </p:nvGrpSpPr>
              <p:grpSpPr>
                <a:xfrm>
                  <a:off x="7070731" y="3732710"/>
                  <a:ext cx="3963656" cy="935975"/>
                  <a:chOff x="6470664" y="496585"/>
                  <a:chExt cx="3963656" cy="935975"/>
                </a:xfrm>
              </p:grpSpPr>
              <p:grpSp>
                <p:nvGrpSpPr>
                  <p:cNvPr id="39" name="组合 38"/>
                  <p:cNvGrpSpPr/>
                  <p:nvPr/>
                </p:nvGrpSpPr>
                <p:grpSpPr>
                  <a:xfrm>
                    <a:off x="6470664" y="496585"/>
                    <a:ext cx="935975" cy="935975"/>
                    <a:chOff x="3565530" y="894578"/>
                    <a:chExt cx="5009389" cy="5009389"/>
                  </a:xfrm>
                </p:grpSpPr>
                <p:sp>
                  <p:nvSpPr>
                    <p:cNvPr id="44" name="椭圆 4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spc="3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400" spc="3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pic>
                  <p:nvPicPr>
                    <p:cNvPr id="43" name="图片 42"/>
                    <p:cNvPicPr>
                      <a:picLocks noChangeAspect="1"/>
                    </p:cNvPicPr>
                    <p:nvPr/>
                  </p:nvPicPr>
                  <p:blipFill rotWithShape="1">
                    <a:blip r:embed="rId4" cstate="print">
                      <a:extLst>
                        <a:ext uri="{28A0092B-C50C-407E-A947-70E740481C1C}">
                          <a14:useLocalDpi xmlns:a14="http://schemas.microsoft.com/office/drawing/2010/main" val="0"/>
                        </a:ext>
                      </a:extLst>
                    </a:blip>
                    <a:srcRect l="13832" t="13045" r="14569" b="13911"/>
                    <a:stretch>
                      <a:fillRect/>
                    </a:stretch>
                  </p:blipFill>
                  <p:spPr>
                    <a:xfrm>
                      <a:off x="3565530" y="894578"/>
                      <a:ext cx="5009389" cy="5009389"/>
                    </a:xfrm>
                    <a:prstGeom prst="rect">
                      <a:avLst/>
                    </a:prstGeom>
                    <a:effectLst>
                      <a:outerShdw blurRad="63500" sx="102000" sy="102000" algn="ctr" rotWithShape="0">
                        <a:prstClr val="black">
                          <a:alpha val="40000"/>
                        </a:prstClr>
                      </a:outerShdw>
                    </a:effectLst>
                  </p:spPr>
                </p:pic>
              </p:grpSp>
              <p:sp>
                <p:nvSpPr>
                  <p:cNvPr id="41" name="文本框 40"/>
                  <p:cNvSpPr txBox="1"/>
                  <p:nvPr/>
                </p:nvSpPr>
                <p:spPr>
                  <a:xfrm>
                    <a:off x="7656376" y="600847"/>
                    <a:ext cx="2777944" cy="398780"/>
                  </a:xfrm>
                  <a:prstGeom prst="rect">
                    <a:avLst/>
                  </a:prstGeom>
                  <a:noFill/>
                </p:spPr>
                <p:txBody>
                  <a:bodyPr wrap="square" rtlCol="0">
                    <a:spAutoFit/>
                  </a:bodyPr>
                  <a:lstStyle/>
                  <a:p>
                    <a:pPr lvl="0"/>
                    <a:r>
                      <a:rPr lang="zh-CN" altLang="en-US" sz="2000" spc="600" dirty="0">
                        <a:solidFill>
                          <a:srgbClr val="000000"/>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grpSp>
              <p:nvGrpSpPr>
                <p:cNvPr id="45" name="组合 44"/>
                <p:cNvGrpSpPr/>
                <p:nvPr/>
              </p:nvGrpSpPr>
              <p:grpSpPr>
                <a:xfrm>
                  <a:off x="6501144" y="5270102"/>
                  <a:ext cx="3963656" cy="935975"/>
                  <a:chOff x="6470664" y="496585"/>
                  <a:chExt cx="3963656" cy="935975"/>
                </a:xfrm>
              </p:grpSpPr>
              <p:grpSp>
                <p:nvGrpSpPr>
                  <p:cNvPr id="46" name="组合 45"/>
                  <p:cNvGrpSpPr/>
                  <p:nvPr/>
                </p:nvGrpSpPr>
                <p:grpSpPr>
                  <a:xfrm>
                    <a:off x="6470664" y="496585"/>
                    <a:ext cx="935975" cy="935975"/>
                    <a:chOff x="3565530" y="894578"/>
                    <a:chExt cx="5009389" cy="5009389"/>
                  </a:xfrm>
                </p:grpSpPr>
                <p:sp>
                  <p:nvSpPr>
                    <p:cNvPr id="51" name="椭圆 50"/>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spc="3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04</a:t>
                      </a:r>
                      <a:endParaRPr lang="zh-CN" altLang="en-US" sz="2400" spc="3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pic>
                  <p:nvPicPr>
                    <p:cNvPr id="50" name="图片 49"/>
                    <p:cNvPicPr>
                      <a:picLocks noChangeAspect="1"/>
                    </p:cNvPicPr>
                    <p:nvPr/>
                  </p:nvPicPr>
                  <p:blipFill rotWithShape="1">
                    <a:blip r:embed="rId4" cstate="print">
                      <a:extLst>
                        <a:ext uri="{28A0092B-C50C-407E-A947-70E740481C1C}">
                          <a14:useLocalDpi xmlns:a14="http://schemas.microsoft.com/office/drawing/2010/main" val="0"/>
                        </a:ext>
                      </a:extLst>
                    </a:blip>
                    <a:srcRect l="13832" t="13045" r="14569" b="13911"/>
                    <a:stretch>
                      <a:fillRect/>
                    </a:stretch>
                  </p:blipFill>
                  <p:spPr>
                    <a:xfrm>
                      <a:off x="3565530" y="894578"/>
                      <a:ext cx="5009389" cy="5009389"/>
                    </a:xfrm>
                    <a:prstGeom prst="rect">
                      <a:avLst/>
                    </a:prstGeom>
                    <a:effectLst>
                      <a:outerShdw blurRad="63500" sx="102000" sy="102000" algn="ctr" rotWithShape="0">
                        <a:prstClr val="black">
                          <a:alpha val="40000"/>
                        </a:prstClr>
                      </a:outerShdw>
                    </a:effectLst>
                  </p:spPr>
                </p:pic>
              </p:grpSp>
              <p:sp>
                <p:nvSpPr>
                  <p:cNvPr id="48" name="文本框 47"/>
                  <p:cNvSpPr txBox="1"/>
                  <p:nvPr/>
                </p:nvSpPr>
                <p:spPr>
                  <a:xfrm>
                    <a:off x="7656376" y="600847"/>
                    <a:ext cx="2777944" cy="398780"/>
                  </a:xfrm>
                  <a:prstGeom prst="rect">
                    <a:avLst/>
                  </a:prstGeom>
                  <a:noFill/>
                </p:spPr>
                <p:txBody>
                  <a:bodyPr wrap="square" rtlCol="0">
                    <a:spAutoFit/>
                  </a:bodyPr>
                  <a:lstStyle/>
                  <a:p>
                    <a:pPr lvl="0"/>
                    <a:r>
                      <a:rPr lang="zh-CN" altLang="en-US" sz="2000" spc="600" dirty="0">
                        <a:solidFill>
                          <a:srgbClr val="000000"/>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创新点及不足</a:t>
                    </a:r>
                  </a:p>
                </p:txBody>
              </p:sp>
            </p:grpSp>
          </p:grpSp>
        </p:grpSp>
        <p:sp>
          <p:nvSpPr>
            <p:cNvPr id="14" name="椭圆 13"/>
            <p:cNvSpPr/>
            <p:nvPr/>
          </p:nvSpPr>
          <p:spPr>
            <a:xfrm>
              <a:off x="515264" y="2740378"/>
              <a:ext cx="469241" cy="46924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5" name="椭圆 14"/>
            <p:cNvSpPr/>
            <p:nvPr/>
          </p:nvSpPr>
          <p:spPr>
            <a:xfrm>
              <a:off x="323239" y="5443450"/>
              <a:ext cx="254000" cy="254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6" name="椭圆 15"/>
            <p:cNvSpPr/>
            <p:nvPr/>
          </p:nvSpPr>
          <p:spPr>
            <a:xfrm>
              <a:off x="1907467" y="5505043"/>
              <a:ext cx="535360" cy="535360"/>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 name="椭圆 16"/>
            <p:cNvSpPr/>
            <p:nvPr/>
          </p:nvSpPr>
          <p:spPr>
            <a:xfrm>
              <a:off x="902712" y="4263265"/>
              <a:ext cx="484226" cy="48422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nvGrpSpPr>
            <p:cNvPr id="20" name="组合 19"/>
            <p:cNvGrpSpPr/>
            <p:nvPr/>
          </p:nvGrpSpPr>
          <p:grpSpPr>
            <a:xfrm>
              <a:off x="1790317" y="2768085"/>
              <a:ext cx="3681495" cy="1324279"/>
              <a:chOff x="1790317" y="2684961"/>
              <a:chExt cx="3681495" cy="1324279"/>
            </a:xfrm>
          </p:grpSpPr>
          <p:sp>
            <p:nvSpPr>
              <p:cNvPr id="18" name="文本框 17"/>
              <p:cNvSpPr txBox="1"/>
              <p:nvPr/>
            </p:nvSpPr>
            <p:spPr>
              <a:xfrm>
                <a:off x="1790317" y="3362909"/>
                <a:ext cx="3681495" cy="646331"/>
              </a:xfrm>
              <a:prstGeom prst="rect">
                <a:avLst/>
              </a:prstGeom>
              <a:noFill/>
            </p:spPr>
            <p:txBody>
              <a:bodyPr wrap="square" rtlCol="0">
                <a:spAutoFit/>
              </a:bodyPr>
              <a:lstStyle/>
              <a:p>
                <a:pPr algn="ctr"/>
                <a:r>
                  <a:rPr lang="en-US" altLang="zh-CN" sz="3600" b="1" spc="76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CONTENTS</a:t>
                </a:r>
                <a:endParaRPr lang="zh-CN" altLang="en-US" sz="3600" b="1" spc="76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9" name="文本框 18"/>
              <p:cNvSpPr txBox="1"/>
              <p:nvPr/>
            </p:nvSpPr>
            <p:spPr>
              <a:xfrm>
                <a:off x="1790317" y="2684961"/>
                <a:ext cx="3681495" cy="707886"/>
              </a:xfrm>
              <a:prstGeom prst="rect">
                <a:avLst/>
              </a:prstGeom>
              <a:noFill/>
            </p:spPr>
            <p:txBody>
              <a:bodyPr wrap="square" rtlCol="0">
                <a:spAutoFit/>
              </a:bodyPr>
              <a:lstStyle/>
              <a:p>
                <a:pPr algn="ctr"/>
                <a:r>
                  <a:rPr lang="zh-CN" altLang="en-US" sz="4000" b="1" spc="760"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目录</a:t>
                </a:r>
              </a:p>
            </p:txBody>
          </p:sp>
        </p:gr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125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sp>
        <p:nvSpPr>
          <p:cNvPr id="33" name="文本框 32">
            <a:extLst>
              <a:ext uri="{FF2B5EF4-FFF2-40B4-BE49-F238E27FC236}">
                <a16:creationId xmlns:a16="http://schemas.microsoft.com/office/drawing/2014/main" id="{EB081AA2-D956-4FFC-BAE3-D6826044D221}"/>
              </a:ext>
            </a:extLst>
          </p:cNvPr>
          <p:cNvSpPr txBox="1"/>
          <p:nvPr/>
        </p:nvSpPr>
        <p:spPr>
          <a:xfrm>
            <a:off x="5303939" y="382081"/>
            <a:ext cx="1944149" cy="369332"/>
          </a:xfrm>
          <a:prstGeom prst="rect">
            <a:avLst/>
          </a:prstGeom>
          <a:noFill/>
        </p:spPr>
        <p:txBody>
          <a:bodyPr wrap="square">
            <a:spAutoFit/>
          </a:bodyPr>
          <a:lstStyle/>
          <a:p>
            <a:r>
              <a:rPr lang="en-US" altLang="zh-CN" b="1" dirty="0"/>
              <a:t>IoU </a:t>
            </a:r>
            <a:r>
              <a:rPr lang="en-US" altLang="zh-CN" b="1" dirty="0" err="1"/>
              <a:t>threshhold</a:t>
            </a:r>
            <a:r>
              <a:rPr lang="zh-CN" altLang="en-US" b="1" dirty="0"/>
              <a:t>：</a:t>
            </a:r>
            <a:endParaRPr lang="zh-CN" altLang="en-US" dirty="0"/>
          </a:p>
        </p:txBody>
      </p:sp>
      <p:pic>
        <p:nvPicPr>
          <p:cNvPr id="3" name="图片 2">
            <a:extLst>
              <a:ext uri="{FF2B5EF4-FFF2-40B4-BE49-F238E27FC236}">
                <a16:creationId xmlns:a16="http://schemas.microsoft.com/office/drawing/2014/main" id="{9C35FDF3-12C3-422B-83DE-EB37A237B032}"/>
              </a:ext>
            </a:extLst>
          </p:cNvPr>
          <p:cNvPicPr>
            <a:picLocks noChangeAspect="1"/>
          </p:cNvPicPr>
          <p:nvPr/>
        </p:nvPicPr>
        <p:blipFill rotWithShape="1">
          <a:blip r:embed="rId4">
            <a:extLst>
              <a:ext uri="{28A0092B-C50C-407E-A947-70E740481C1C}">
                <a14:useLocalDpi xmlns:a14="http://schemas.microsoft.com/office/drawing/2010/main" val="0"/>
              </a:ext>
            </a:extLst>
          </a:blip>
          <a:srcRect l="469" t="14802" r="17172" b="-1"/>
          <a:stretch/>
        </p:blipFill>
        <p:spPr>
          <a:xfrm>
            <a:off x="1083578" y="927691"/>
            <a:ext cx="10024844" cy="5842931"/>
          </a:xfrm>
          <a:prstGeom prst="rect">
            <a:avLst/>
          </a:prstGeom>
        </p:spPr>
      </p:pic>
    </p:spTree>
    <p:extLst>
      <p:ext uri="{BB962C8B-B14F-4D97-AF65-F5344CB8AC3E}">
        <p14:creationId xmlns:p14="http://schemas.microsoft.com/office/powerpoint/2010/main" val="58374576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3" name="图片 2">
            <a:extLst>
              <a:ext uri="{FF2B5EF4-FFF2-40B4-BE49-F238E27FC236}">
                <a16:creationId xmlns:a16="http://schemas.microsoft.com/office/drawing/2014/main" id="{AE5D97B5-ECBE-4B18-9F1F-217823C2277E}"/>
              </a:ext>
            </a:extLst>
          </p:cNvPr>
          <p:cNvPicPr>
            <a:picLocks noChangeAspect="1"/>
          </p:cNvPicPr>
          <p:nvPr/>
        </p:nvPicPr>
        <p:blipFill>
          <a:blip r:embed="rId4"/>
          <a:stretch>
            <a:fillRect/>
          </a:stretch>
        </p:blipFill>
        <p:spPr>
          <a:xfrm>
            <a:off x="433688" y="1669409"/>
            <a:ext cx="4177718" cy="4177718"/>
          </a:xfrm>
          <a:prstGeom prst="rect">
            <a:avLst/>
          </a:prstGeom>
        </p:spPr>
      </p:pic>
      <p:sp>
        <p:nvSpPr>
          <p:cNvPr id="12" name="文本框 11">
            <a:extLst>
              <a:ext uri="{FF2B5EF4-FFF2-40B4-BE49-F238E27FC236}">
                <a16:creationId xmlns:a16="http://schemas.microsoft.com/office/drawing/2014/main" id="{D9FF6030-3AAE-485A-A289-FE79594AA01B}"/>
              </a:ext>
            </a:extLst>
          </p:cNvPr>
          <p:cNvSpPr txBox="1"/>
          <p:nvPr/>
        </p:nvSpPr>
        <p:spPr>
          <a:xfrm>
            <a:off x="125567" y="5905868"/>
            <a:ext cx="4485839" cy="830997"/>
          </a:xfrm>
          <a:prstGeom prst="rect">
            <a:avLst/>
          </a:prstGeom>
          <a:noFill/>
        </p:spPr>
        <p:txBody>
          <a:bodyPr wrap="square">
            <a:spAutoFit/>
          </a:bodyPr>
          <a:lstStyle/>
          <a:p>
            <a:r>
              <a:rPr lang="zh-CN" altLang="en-US" sz="1600" dirty="0"/>
              <a:t>通过引入一些算法，分类器的准确率得到了提升，这些算法包括：</a:t>
            </a:r>
            <a:r>
              <a:rPr lang="en-US" altLang="zh-CN" sz="1600" dirty="0" err="1"/>
              <a:t>CutMix</a:t>
            </a:r>
            <a:r>
              <a:rPr lang="zh-CN" altLang="en-US" sz="1600" dirty="0"/>
              <a:t>和</a:t>
            </a:r>
            <a:r>
              <a:rPr lang="en-US" altLang="zh-CN" sz="1600" dirty="0"/>
              <a:t>Mosaic</a:t>
            </a:r>
            <a:r>
              <a:rPr lang="zh-CN" altLang="en-US" sz="1600" dirty="0"/>
              <a:t>数据增广，</a:t>
            </a:r>
            <a:r>
              <a:rPr lang="en-US" altLang="zh-CN" sz="1600" dirty="0"/>
              <a:t>Class label smoothing</a:t>
            </a:r>
            <a:r>
              <a:rPr lang="zh-CN" altLang="en-US" sz="1600" dirty="0"/>
              <a:t>和</a:t>
            </a:r>
            <a:r>
              <a:rPr lang="en-US" altLang="zh-CN" sz="1600" dirty="0"/>
              <a:t>Mish</a:t>
            </a:r>
            <a:r>
              <a:rPr lang="zh-CN" altLang="en-US" sz="1600" dirty="0"/>
              <a:t>激活函数。</a:t>
            </a:r>
          </a:p>
        </p:txBody>
      </p:sp>
      <p:pic>
        <p:nvPicPr>
          <p:cNvPr id="6" name="图片 5">
            <a:extLst>
              <a:ext uri="{FF2B5EF4-FFF2-40B4-BE49-F238E27FC236}">
                <a16:creationId xmlns:a16="http://schemas.microsoft.com/office/drawing/2014/main" id="{38800BC8-9672-4942-8DC8-556D35B7B612}"/>
              </a:ext>
            </a:extLst>
          </p:cNvPr>
          <p:cNvPicPr>
            <a:picLocks noChangeAspect="1"/>
          </p:cNvPicPr>
          <p:nvPr/>
        </p:nvPicPr>
        <p:blipFill>
          <a:blip r:embed="rId5"/>
          <a:stretch>
            <a:fillRect/>
          </a:stretch>
        </p:blipFill>
        <p:spPr>
          <a:xfrm>
            <a:off x="5540972" y="367357"/>
            <a:ext cx="5438775" cy="2095500"/>
          </a:xfrm>
          <a:prstGeom prst="rect">
            <a:avLst/>
          </a:prstGeom>
        </p:spPr>
      </p:pic>
      <p:sp>
        <p:nvSpPr>
          <p:cNvPr id="17" name="文本框 16">
            <a:extLst>
              <a:ext uri="{FF2B5EF4-FFF2-40B4-BE49-F238E27FC236}">
                <a16:creationId xmlns:a16="http://schemas.microsoft.com/office/drawing/2014/main" id="{4641BEFA-CDF3-4EBC-AD4F-E36078BC92B7}"/>
              </a:ext>
            </a:extLst>
          </p:cNvPr>
          <p:cNvSpPr txBox="1"/>
          <p:nvPr/>
        </p:nvSpPr>
        <p:spPr>
          <a:xfrm>
            <a:off x="5706425" y="2592089"/>
            <a:ext cx="6094602" cy="646331"/>
          </a:xfrm>
          <a:prstGeom prst="rect">
            <a:avLst/>
          </a:prstGeom>
          <a:noFill/>
        </p:spPr>
        <p:txBody>
          <a:bodyPr wrap="square">
            <a:spAutoFit/>
          </a:bodyPr>
          <a:lstStyle/>
          <a:p>
            <a:r>
              <a:rPr lang="zh-CN" altLang="en-US" dirty="0"/>
              <a:t>通过研究能够提高检测器准确度的算法，极大地扩展了</a:t>
            </a:r>
            <a:r>
              <a:rPr lang="en-US" altLang="zh-CN" dirty="0" err="1"/>
              <a:t>BoF</a:t>
            </a:r>
            <a:r>
              <a:rPr lang="zh-CN" altLang="en-US" dirty="0"/>
              <a:t>的算法选项，而且并没有影响</a:t>
            </a:r>
            <a:r>
              <a:rPr lang="en-US" altLang="zh-CN" dirty="0"/>
              <a:t>FPS</a:t>
            </a:r>
            <a:endParaRPr lang="zh-CN" altLang="en-US" dirty="0"/>
          </a:p>
        </p:txBody>
      </p:sp>
      <p:pic>
        <p:nvPicPr>
          <p:cNvPr id="10" name="图片 9">
            <a:extLst>
              <a:ext uri="{FF2B5EF4-FFF2-40B4-BE49-F238E27FC236}">
                <a16:creationId xmlns:a16="http://schemas.microsoft.com/office/drawing/2014/main" id="{5A491C7B-8FAE-4C99-AF9D-BC31685CA070}"/>
              </a:ext>
            </a:extLst>
          </p:cNvPr>
          <p:cNvPicPr>
            <a:picLocks noChangeAspect="1"/>
          </p:cNvPicPr>
          <p:nvPr/>
        </p:nvPicPr>
        <p:blipFill>
          <a:blip r:embed="rId6"/>
          <a:stretch>
            <a:fillRect/>
          </a:stretch>
        </p:blipFill>
        <p:spPr>
          <a:xfrm>
            <a:off x="5633251" y="3355602"/>
            <a:ext cx="4667546" cy="2892784"/>
          </a:xfrm>
          <a:prstGeom prst="rect">
            <a:avLst/>
          </a:prstGeom>
        </p:spPr>
      </p:pic>
      <p:sp>
        <p:nvSpPr>
          <p:cNvPr id="20" name="文本框 19">
            <a:extLst>
              <a:ext uri="{FF2B5EF4-FFF2-40B4-BE49-F238E27FC236}">
                <a16:creationId xmlns:a16="http://schemas.microsoft.com/office/drawing/2014/main" id="{0A1F1A14-DAED-4D7D-9050-5411A51B80B3}"/>
              </a:ext>
            </a:extLst>
          </p:cNvPr>
          <p:cNvSpPr txBox="1"/>
          <p:nvPr/>
        </p:nvSpPr>
        <p:spPr>
          <a:xfrm>
            <a:off x="5633251" y="6293927"/>
            <a:ext cx="6429976" cy="369332"/>
          </a:xfrm>
          <a:prstGeom prst="rect">
            <a:avLst/>
          </a:prstGeom>
          <a:noFill/>
        </p:spPr>
        <p:txBody>
          <a:bodyPr wrap="square">
            <a:spAutoFit/>
          </a:bodyPr>
          <a:lstStyle/>
          <a:p>
            <a:r>
              <a:rPr lang="en-US" altLang="zh-CN" dirty="0"/>
              <a:t>CSPDarknet53</a:t>
            </a:r>
            <a:r>
              <a:rPr lang="zh-CN" altLang="en-US" dirty="0"/>
              <a:t>模型显示出了更大的提高的检测器精度的能力</a:t>
            </a:r>
          </a:p>
        </p:txBody>
      </p:sp>
    </p:spTree>
    <p:extLst>
      <p:ext uri="{BB962C8B-B14F-4D97-AF65-F5344CB8AC3E}">
        <p14:creationId xmlns:p14="http://schemas.microsoft.com/office/powerpoint/2010/main" val="635447264"/>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04</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创新点及不足</a:t>
              </a:r>
            </a:p>
          </p:txBody>
        </p:sp>
      </p:grpSp>
      <p:grpSp>
        <p:nvGrpSpPr>
          <p:cNvPr id="10" name="22467025-1494-4571-9942-9fa13cbfe04e"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31189" y="1410796"/>
            <a:ext cx="10735893" cy="4931717"/>
            <a:chOff x="686058" y="1742573"/>
            <a:chExt cx="10735893" cy="4599940"/>
          </a:xfrm>
        </p:grpSpPr>
        <p:grpSp>
          <p:nvGrpSpPr>
            <p:cNvPr id="11" name="îS1íḍe"/>
            <p:cNvGrpSpPr/>
            <p:nvPr/>
          </p:nvGrpSpPr>
          <p:grpSpPr>
            <a:xfrm>
              <a:off x="4883750" y="3312104"/>
              <a:ext cx="630935" cy="627449"/>
              <a:chOff x="7885113" y="3359150"/>
              <a:chExt cx="287338" cy="285750"/>
            </a:xfrm>
          </p:grpSpPr>
          <p:sp>
            <p:nvSpPr>
              <p:cNvPr id="62" name="íṩļïďe"/>
              <p:cNvSpPr/>
              <p:nvPr/>
            </p:nvSpPr>
            <p:spPr bwMode="auto">
              <a:xfrm>
                <a:off x="7885113" y="3359150"/>
                <a:ext cx="104775" cy="1047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fontScale="32500" lnSpcReduction="20000"/>
              </a:bodyPr>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64" name="íşļïdé"/>
              <p:cNvSpPr/>
              <p:nvPr/>
            </p:nvSpPr>
            <p:spPr bwMode="auto">
              <a:xfrm>
                <a:off x="7885113" y="3359150"/>
                <a:ext cx="287338" cy="285750"/>
              </a:xfrm>
              <a:custGeom>
                <a:avLst/>
                <a:gdLst>
                  <a:gd name="T0" fmla="*/ 0 w 181"/>
                  <a:gd name="T1" fmla="*/ 180 h 180"/>
                  <a:gd name="T2" fmla="*/ 181 w 181"/>
                  <a:gd name="T3" fmla="*/ 0 h 180"/>
                  <a:gd name="T4" fmla="*/ 0 w 181"/>
                  <a:gd name="T5" fmla="*/ 180 h 180"/>
                </a:gdLst>
                <a:ahLst/>
                <a:cxnLst>
                  <a:cxn ang="0">
                    <a:pos x="T0" y="T1"/>
                  </a:cxn>
                  <a:cxn ang="0">
                    <a:pos x="T2" y="T3"/>
                  </a:cxn>
                  <a:cxn ang="0">
                    <a:pos x="T4" y="T5"/>
                  </a:cxn>
                </a:cxnLst>
                <a:rect l="0" t="0" r="r" b="b"/>
                <a:pathLst>
                  <a:path w="181" h="180">
                    <a:moveTo>
                      <a:pt x="0" y="180"/>
                    </a:moveTo>
                    <a:lnTo>
                      <a:pt x="181" y="0"/>
                    </a:lnTo>
                    <a:lnTo>
                      <a:pt x="0" y="18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3" name="íṩḻîďè"/>
            <p:cNvSpPr/>
            <p:nvPr/>
          </p:nvSpPr>
          <p:spPr bwMode="auto">
            <a:xfrm>
              <a:off x="6401229" y="1742573"/>
              <a:ext cx="1169997" cy="363483"/>
            </a:xfrm>
            <a:prstGeom prst="roundRect">
              <a:avLst>
                <a:gd name="adj" fmla="val 14047"/>
              </a:avLst>
            </a:prstGeom>
            <a:solidFill>
              <a:schemeClr val="accent1"/>
            </a:solidFill>
            <a:ln w="38100">
              <a:noFill/>
            </a:ln>
          </p:spPr>
          <p:style>
            <a:lnRef idx="2">
              <a:schemeClr val="dk1"/>
            </a:lnRef>
            <a:fillRef idx="1">
              <a:schemeClr val="lt1"/>
            </a:fillRef>
            <a:effectRef idx="0">
              <a:schemeClr val="dk1"/>
            </a:effectRef>
            <a:fontRef idx="minor">
              <a:schemeClr val="dk1"/>
            </a:fontRef>
          </p:style>
          <p:txBody>
            <a:bodyPr wrap="square" lIns="91440" tIns="45720" rIns="91440" bIns="45720" rtlCol="0" anchor="ctr">
              <a:noAutofit/>
            </a:bodyPr>
            <a:lstStyle/>
            <a:p>
              <a:r>
                <a:rPr lang="zh-CN" altLang="en-US" sz="15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不足</a:t>
              </a:r>
              <a:r>
                <a:rPr lang="en-US" altLang="zh-CN" sz="15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1</a:t>
              </a:r>
            </a:p>
          </p:txBody>
        </p:sp>
        <p:sp>
          <p:nvSpPr>
            <p:cNvPr id="20" name="îşlîḑe"/>
            <p:cNvSpPr/>
            <p:nvPr/>
          </p:nvSpPr>
          <p:spPr>
            <a:xfrm>
              <a:off x="6289063" y="2124485"/>
              <a:ext cx="5074165" cy="1904574"/>
            </a:xfrm>
            <a:prstGeom prst="snip2SameRect">
              <a:avLst>
                <a:gd name="adj1" fmla="val 0"/>
                <a:gd name="adj2" fmla="val 0"/>
              </a:avLst>
            </a:prstGeom>
            <a:ln>
              <a:noFill/>
            </a:ln>
          </p:spPr>
          <p:txBody>
            <a:bodyPr wrap="square" lIns="91440" tIns="45720" rIns="91440" bIns="45720" anchor="t">
              <a:noAutofit/>
            </a:bodyPr>
            <a:lstStyle/>
            <a:p>
              <a:pPr indent="0">
                <a:lnSpc>
                  <a:spcPct val="170000"/>
                </a:lnSpc>
                <a:spcBef>
                  <a:spcPct val="0"/>
                </a:spcBef>
                <a:buFont typeface="Arial" panose="020B0604020202020204" pitchFamily="34" charset="0"/>
                <a:buNone/>
              </a:pPr>
              <a:r>
                <a:rPr lang="zh-CN" altLang="en-US" sz="1600" dirty="0">
                  <a:latin typeface="微软雅黑" panose="020B0503020204020204" pitchFamily="34" charset="-122"/>
                  <a:ea typeface="微软雅黑" panose="020B0503020204020204" pitchFamily="34" charset="-122"/>
                </a:rPr>
                <a:t>相对复杂的网络结构， </a:t>
              </a:r>
              <a:r>
                <a:rPr lang="en-US" altLang="zh-CN" sz="1600" dirty="0">
                  <a:latin typeface="微软雅黑" panose="020B0503020204020204" pitchFamily="34" charset="-122"/>
                  <a:ea typeface="微软雅黑" panose="020B0503020204020204" pitchFamily="34" charset="-122"/>
                </a:rPr>
                <a:t>YOLOv4</a:t>
              </a:r>
              <a:r>
                <a:rPr lang="zh-CN" altLang="en-US" sz="1600" dirty="0">
                  <a:latin typeface="微软雅黑" panose="020B0503020204020204" pitchFamily="34" charset="-122"/>
                  <a:ea typeface="微软雅黑" panose="020B0503020204020204" pitchFamily="34" charset="-122"/>
                </a:rPr>
                <a:t>采用了</a:t>
              </a:r>
              <a:r>
                <a:rPr lang="en-US" altLang="zh-CN" sz="1600" dirty="0">
                  <a:latin typeface="微软雅黑" panose="020B0503020204020204" pitchFamily="34" charset="-122"/>
                  <a:ea typeface="微软雅黑" panose="020B0503020204020204" pitchFamily="34" charset="-122"/>
                </a:rPr>
                <a:t>CSPDarknet53</a:t>
              </a:r>
              <a:r>
                <a:rPr lang="zh-CN" altLang="en-US" sz="1600" dirty="0">
                  <a:latin typeface="微软雅黑" panose="020B0503020204020204" pitchFamily="34" charset="-122"/>
                  <a:ea typeface="微软雅黑" panose="020B0503020204020204" pitchFamily="34" charset="-122"/>
                </a:rPr>
                <a:t>作为基础网络，这个网络结构较复杂，模型的计算资源需求较高，不适用于资源受限的设备。</a:t>
              </a:r>
              <a:endParaRPr sz="1600" dirty="0">
                <a:latin typeface="微软雅黑" panose="020B0503020204020204" pitchFamily="34" charset="-122"/>
                <a:ea typeface="微软雅黑" panose="020B0503020204020204" pitchFamily="34" charset="-122"/>
                <a:cs typeface="Open Sans" panose="020B0606030504020204" pitchFamily="34" charset="0"/>
                <a:sym typeface="Open Sans" panose="020B0606030504020204" pitchFamily="34" charset="0"/>
              </a:endParaRPr>
            </a:p>
          </p:txBody>
        </p:sp>
        <p:sp>
          <p:nvSpPr>
            <p:cNvPr id="21" name="îSḻídè"/>
            <p:cNvSpPr/>
            <p:nvPr/>
          </p:nvSpPr>
          <p:spPr bwMode="auto">
            <a:xfrm>
              <a:off x="6401228" y="3847317"/>
              <a:ext cx="1169997" cy="363483"/>
            </a:xfrm>
            <a:prstGeom prst="roundRect">
              <a:avLst>
                <a:gd name="adj" fmla="val 14047"/>
              </a:avLst>
            </a:pr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wrap="square" lIns="91440" tIns="45720" rIns="91440" bIns="45720" rtlCol="0" anchor="ctr">
              <a:noAutofit/>
            </a:bodyPr>
            <a:lstStyle/>
            <a:p>
              <a:r>
                <a:rPr lang="zh-CN" altLang="en-US" sz="15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不足</a:t>
              </a:r>
              <a:r>
                <a:rPr lang="en-US" altLang="zh-CN" sz="15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2</a:t>
              </a:r>
            </a:p>
          </p:txBody>
        </p:sp>
        <p:sp>
          <p:nvSpPr>
            <p:cNvPr id="22" name="ïṩľîḋé"/>
            <p:cNvSpPr/>
            <p:nvPr/>
          </p:nvSpPr>
          <p:spPr>
            <a:xfrm>
              <a:off x="6289062" y="4592133"/>
              <a:ext cx="5132889" cy="1378585"/>
            </a:xfrm>
            <a:prstGeom prst="snip2SameRect">
              <a:avLst>
                <a:gd name="adj1" fmla="val 0"/>
                <a:gd name="adj2" fmla="val 0"/>
              </a:avLst>
            </a:prstGeom>
            <a:ln>
              <a:noFill/>
            </a:ln>
          </p:spPr>
          <p:txBody>
            <a:bodyPr wrap="square" lIns="91440" tIns="45720" rIns="91440" bIns="45720" anchor="t">
              <a:noAutofit/>
            </a:bodyPr>
            <a:lstStyle/>
            <a:p>
              <a:pPr>
                <a:lnSpc>
                  <a:spcPct val="150000"/>
                </a:lnSpc>
              </a:pPr>
              <a:r>
                <a:rPr lang="zh-CN" altLang="en-US" sz="1600" dirty="0">
                  <a:latin typeface="微软雅黑" panose="020B0503020204020204" pitchFamily="34" charset="-122"/>
                  <a:ea typeface="微软雅黑" panose="020B0503020204020204" pitchFamily="34" charset="-122"/>
                </a:rPr>
                <a:t>较大的模型大小，由于引入了更多的技术和策略，</a:t>
              </a:r>
              <a:r>
                <a:rPr lang="en-US" altLang="zh-CN" sz="1600" dirty="0">
                  <a:latin typeface="微软雅黑" panose="020B0503020204020204" pitchFamily="34" charset="-122"/>
                  <a:ea typeface="微软雅黑" panose="020B0503020204020204" pitchFamily="34" charset="-122"/>
                </a:rPr>
                <a:t>YOLOv4</a:t>
              </a:r>
              <a:r>
                <a:rPr lang="zh-CN" altLang="en-US" sz="1600" dirty="0">
                  <a:latin typeface="微软雅黑" panose="020B0503020204020204" pitchFamily="34" charset="-122"/>
                  <a:ea typeface="微软雅黑" panose="020B0503020204020204" pitchFamily="34" charset="-122"/>
                </a:rPr>
                <a:t>相较于</a:t>
              </a:r>
              <a:r>
                <a:rPr lang="en-US" altLang="zh-CN" sz="1600" dirty="0">
                  <a:latin typeface="微软雅黑" panose="020B0503020204020204" pitchFamily="34" charset="-122"/>
                  <a:ea typeface="微软雅黑" panose="020B0503020204020204" pitchFamily="34" charset="-122"/>
                </a:rPr>
                <a:t>YOLOv3</a:t>
              </a:r>
              <a:r>
                <a:rPr lang="zh-CN" altLang="en-US" sz="1600" dirty="0">
                  <a:latin typeface="微软雅黑" panose="020B0503020204020204" pitchFamily="34" charset="-122"/>
                  <a:ea typeface="微软雅黑" panose="020B0503020204020204" pitchFamily="34" charset="-122"/>
                </a:rPr>
                <a:t>具有较大的模型大小，这可能对部署和存储造成一定的挑战。</a:t>
              </a:r>
            </a:p>
          </p:txBody>
        </p:sp>
        <p:sp>
          <p:nvSpPr>
            <p:cNvPr id="27" name="îşḻïḍe"/>
            <p:cNvSpPr/>
            <p:nvPr/>
          </p:nvSpPr>
          <p:spPr bwMode="auto">
            <a:xfrm>
              <a:off x="686060" y="1742573"/>
              <a:ext cx="1169997" cy="363483"/>
            </a:xfrm>
            <a:prstGeom prst="roundRect">
              <a:avLst>
                <a:gd name="adj" fmla="val 14047"/>
              </a:avLst>
            </a:prstGeom>
            <a:solidFill>
              <a:schemeClr val="accent1"/>
            </a:solidFill>
            <a:ln w="38100">
              <a:noFill/>
            </a:ln>
          </p:spPr>
          <p:style>
            <a:lnRef idx="2">
              <a:schemeClr val="dk1"/>
            </a:lnRef>
            <a:fillRef idx="1">
              <a:schemeClr val="lt1"/>
            </a:fillRef>
            <a:effectRef idx="0">
              <a:schemeClr val="dk1"/>
            </a:effectRef>
            <a:fontRef idx="minor">
              <a:schemeClr val="dk1"/>
            </a:fontRef>
          </p:style>
          <p:txBody>
            <a:bodyPr wrap="none" rtlCol="0" anchor="ctr">
              <a:noAutofit/>
            </a:bodyPr>
            <a:lstStyle/>
            <a:p>
              <a:r>
                <a:rPr lang="zh-CN" altLang="en-US" sz="16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创新</a:t>
              </a:r>
              <a:r>
                <a:rPr lang="en-US" altLang="zh-CN" sz="16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1</a:t>
              </a:r>
            </a:p>
          </p:txBody>
        </p:sp>
        <p:sp>
          <p:nvSpPr>
            <p:cNvPr id="28" name="işľîḋé"/>
            <p:cNvSpPr/>
            <p:nvPr/>
          </p:nvSpPr>
          <p:spPr>
            <a:xfrm>
              <a:off x="686058" y="2106056"/>
              <a:ext cx="4335094" cy="1136639"/>
            </a:xfrm>
            <a:prstGeom prst="snip2SameRect">
              <a:avLst>
                <a:gd name="adj1" fmla="val 0"/>
                <a:gd name="adj2" fmla="val 0"/>
              </a:avLst>
            </a:prstGeom>
            <a:ln>
              <a:noFill/>
            </a:ln>
          </p:spPr>
          <p:txBody>
            <a:bodyPr wrap="square" anchor="t">
              <a:noAutofit/>
            </a:bodyPr>
            <a:lstStyle/>
            <a:p>
              <a:pPr indent="0">
                <a:lnSpc>
                  <a:spcPct val="170000"/>
                </a:lnSpc>
                <a:spcBef>
                  <a:spcPct val="0"/>
                </a:spcBef>
                <a:buFont typeface="Arial" panose="020B0604020202020204" pitchFamily="34" charset="0"/>
                <a:buNone/>
              </a:pPr>
              <a:r>
                <a:rPr lang="zh-CN" altLang="en-US" sz="1600" dirty="0">
                  <a:latin typeface="Open Sans" panose="020B0606030504020204" pitchFamily="34" charset="0"/>
                  <a:ea typeface="微软雅黑" panose="020B0503020204020204" pitchFamily="34" charset="-122"/>
                  <a:cs typeface="Open Sans" panose="020B0606030504020204" pitchFamily="34" charset="0"/>
                </a:rPr>
                <a:t>开发了一个高效、强大的目标检测模型。任何人可以使用一个</a:t>
              </a:r>
              <a:r>
                <a:rPr lang="en-US" altLang="zh-CN" sz="1600" dirty="0">
                  <a:latin typeface="Open Sans" panose="020B0606030504020204" pitchFamily="34" charset="0"/>
                  <a:ea typeface="微软雅黑" panose="020B0503020204020204" pitchFamily="34" charset="-122"/>
                  <a:cs typeface="Open Sans" panose="020B0606030504020204" pitchFamily="34" charset="0"/>
                </a:rPr>
                <a:t>1080Ti</a:t>
              </a:r>
              <a:r>
                <a:rPr lang="zh-CN" altLang="en-US" sz="1600" dirty="0">
                  <a:latin typeface="Open Sans" panose="020B0606030504020204" pitchFamily="34" charset="0"/>
                  <a:ea typeface="微软雅黑" panose="020B0503020204020204" pitchFamily="34" charset="-122"/>
                  <a:cs typeface="Open Sans" panose="020B0606030504020204" pitchFamily="34" charset="0"/>
                </a:rPr>
                <a:t>或者</a:t>
              </a:r>
              <a:r>
                <a:rPr lang="en-US" altLang="zh-CN" sz="1600" dirty="0">
                  <a:latin typeface="Open Sans" panose="020B0606030504020204" pitchFamily="34" charset="0"/>
                  <a:ea typeface="微软雅黑" panose="020B0503020204020204" pitchFamily="34" charset="-122"/>
                  <a:cs typeface="Open Sans" panose="020B0606030504020204" pitchFamily="34" charset="0"/>
                </a:rPr>
                <a:t>2080Ti</a:t>
              </a:r>
              <a:r>
                <a:rPr lang="zh-CN" altLang="en-US" sz="1600" dirty="0">
                  <a:latin typeface="Open Sans" panose="020B0606030504020204" pitchFamily="34" charset="0"/>
                  <a:ea typeface="微软雅黑" panose="020B0503020204020204" pitchFamily="34" charset="-122"/>
                  <a:cs typeface="Open Sans" panose="020B0606030504020204" pitchFamily="34" charset="0"/>
                </a:rPr>
                <a:t>的</a:t>
              </a:r>
              <a:r>
                <a:rPr lang="en-US" altLang="zh-CN" sz="1600" dirty="0">
                  <a:latin typeface="Open Sans" panose="020B0606030504020204" pitchFamily="34" charset="0"/>
                  <a:ea typeface="微软雅黑" panose="020B0503020204020204" pitchFamily="34" charset="-122"/>
                  <a:cs typeface="Open Sans" panose="020B0606030504020204" pitchFamily="34" charset="0"/>
                </a:rPr>
                <a:t>GPU</a:t>
              </a:r>
              <a:r>
                <a:rPr lang="zh-CN" altLang="en-US" sz="1600" dirty="0">
                  <a:latin typeface="Open Sans" panose="020B0606030504020204" pitchFamily="34" charset="0"/>
                  <a:ea typeface="微软雅黑" panose="020B0503020204020204" pitchFamily="34" charset="-122"/>
                  <a:cs typeface="Open Sans" panose="020B0606030504020204" pitchFamily="34" charset="0"/>
                </a:rPr>
                <a:t>就可以训练出一个快速并且高精度的目标检测器</a:t>
              </a:r>
              <a:r>
                <a:rPr lang="zh-CN" altLang="en-US" sz="1600" dirty="0"/>
                <a:t>。</a:t>
              </a:r>
              <a:endParaRPr sz="1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9" name="ïṡ1ídê"/>
            <p:cNvSpPr/>
            <p:nvPr/>
          </p:nvSpPr>
          <p:spPr bwMode="auto">
            <a:xfrm>
              <a:off x="686060" y="3360428"/>
              <a:ext cx="1169997" cy="363483"/>
            </a:xfrm>
            <a:prstGeom prst="roundRect">
              <a:avLst>
                <a:gd name="adj" fmla="val 14047"/>
              </a:avLst>
            </a:pr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wrap="none" rtlCol="0" anchor="ctr">
              <a:noAutofit/>
            </a:bodyPr>
            <a:lstStyle/>
            <a:p>
              <a:r>
                <a:rPr lang="zh-CN" altLang="en-US" sz="16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创新</a:t>
              </a:r>
              <a:r>
                <a:rPr lang="en-US" altLang="zh-CN" sz="16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2</a:t>
              </a:r>
            </a:p>
          </p:txBody>
        </p:sp>
        <p:sp>
          <p:nvSpPr>
            <p:cNvPr id="30" name="íṧlídê"/>
            <p:cNvSpPr/>
            <p:nvPr/>
          </p:nvSpPr>
          <p:spPr>
            <a:xfrm>
              <a:off x="686294" y="3725853"/>
              <a:ext cx="4334858" cy="838023"/>
            </a:xfrm>
            <a:prstGeom prst="snip2SameRect">
              <a:avLst>
                <a:gd name="adj1" fmla="val 0"/>
                <a:gd name="adj2" fmla="val 0"/>
              </a:avLst>
            </a:prstGeom>
            <a:ln>
              <a:noFill/>
            </a:ln>
          </p:spPr>
          <p:txBody>
            <a:bodyPr wrap="square" anchor="t">
              <a:noAutofit/>
            </a:bodyPr>
            <a:lstStyle/>
            <a:p>
              <a:pPr indent="0">
                <a:lnSpc>
                  <a:spcPct val="170000"/>
                </a:lnSpc>
                <a:spcBef>
                  <a:spcPct val="0"/>
                </a:spcBef>
                <a:buFont typeface="Arial" panose="020B0604020202020204" pitchFamily="34" charset="0"/>
                <a:buNone/>
              </a:pPr>
              <a:r>
                <a:rPr lang="zh-CN" altLang="en-US" sz="1600" dirty="0">
                  <a:latin typeface="Open Sans" panose="020B0606030504020204" pitchFamily="34" charset="0"/>
                  <a:ea typeface="微软雅黑" panose="020B0503020204020204" pitchFamily="34" charset="-122"/>
                  <a:cs typeface="Open Sans" panose="020B0606030504020204" pitchFamily="34" charset="0"/>
                </a:rPr>
                <a:t>测试了目标检测中最高水准的</a:t>
              </a:r>
              <a:r>
                <a:rPr lang="en-US" altLang="zh-CN" sz="1600" dirty="0">
                  <a:latin typeface="Open Sans" panose="020B0606030504020204" pitchFamily="34" charset="0"/>
                  <a:ea typeface="微软雅黑" panose="020B0503020204020204" pitchFamily="34" charset="-122"/>
                  <a:cs typeface="Open Sans" panose="020B0606030504020204" pitchFamily="34" charset="0"/>
                </a:rPr>
                <a:t>Bag-of-Freebies</a:t>
              </a:r>
              <a:r>
                <a:rPr lang="zh-CN" altLang="en-US" sz="1600" dirty="0">
                  <a:latin typeface="Open Sans" panose="020B0606030504020204" pitchFamily="34" charset="0"/>
                  <a:ea typeface="微软雅黑" panose="020B0503020204020204" pitchFamily="34" charset="-122"/>
                  <a:cs typeface="Open Sans" panose="020B0606030504020204" pitchFamily="34" charset="0"/>
                </a:rPr>
                <a:t>和</a:t>
              </a:r>
              <a:r>
                <a:rPr lang="en-US" altLang="zh-CN" sz="1600" dirty="0">
                  <a:latin typeface="Open Sans" panose="020B0606030504020204" pitchFamily="34" charset="0"/>
                  <a:ea typeface="微软雅黑" panose="020B0503020204020204" pitchFamily="34" charset="-122"/>
                  <a:cs typeface="Open Sans" panose="020B0606030504020204" pitchFamily="34" charset="0"/>
                </a:rPr>
                <a:t>Bat-of-Specials</a:t>
              </a:r>
              <a:r>
                <a:rPr lang="zh-CN" altLang="en-US" sz="1600" dirty="0">
                  <a:latin typeface="Open Sans" panose="020B0606030504020204" pitchFamily="34" charset="0"/>
                  <a:ea typeface="微软雅黑" panose="020B0503020204020204" pitchFamily="34" charset="-122"/>
                  <a:cs typeface="Open Sans" panose="020B0606030504020204" pitchFamily="34" charset="0"/>
                </a:rPr>
                <a:t>方法</a:t>
              </a:r>
              <a:r>
                <a:rPr lang="zh-CN" altLang="en-US" sz="1600" dirty="0"/>
                <a:t>。</a:t>
              </a:r>
              <a:endParaRPr sz="1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31" name="íŝļíďè"/>
            <p:cNvSpPr/>
            <p:nvPr/>
          </p:nvSpPr>
          <p:spPr bwMode="auto">
            <a:xfrm>
              <a:off x="686060" y="4600474"/>
              <a:ext cx="1169997" cy="363483"/>
            </a:xfrm>
            <a:prstGeom prst="roundRect">
              <a:avLst>
                <a:gd name="adj" fmla="val 14047"/>
              </a:avLst>
            </a:pr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wrap="none" rtlCol="0" anchor="ctr">
              <a:noAutofit/>
            </a:bodyPr>
            <a:lstStyle/>
            <a:p>
              <a:r>
                <a:rPr lang="zh-CN" altLang="en-US" sz="16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创新</a:t>
              </a:r>
              <a:r>
                <a:rPr lang="en-US" altLang="zh-CN" sz="16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3</a:t>
              </a:r>
            </a:p>
          </p:txBody>
        </p:sp>
        <p:sp>
          <p:nvSpPr>
            <p:cNvPr id="32" name="iṥ1ïďe"/>
            <p:cNvSpPr/>
            <p:nvPr/>
          </p:nvSpPr>
          <p:spPr>
            <a:xfrm>
              <a:off x="686059" y="4963928"/>
              <a:ext cx="4197691" cy="1378585"/>
            </a:xfrm>
            <a:prstGeom prst="snip2SameRect">
              <a:avLst>
                <a:gd name="adj1" fmla="val 0"/>
                <a:gd name="adj2" fmla="val 0"/>
              </a:avLst>
            </a:prstGeom>
            <a:ln>
              <a:noFill/>
            </a:ln>
          </p:spPr>
          <p:txBody>
            <a:bodyPr wrap="square" anchor="t">
              <a:noAutofit/>
            </a:bodyPr>
            <a:lstStyle/>
            <a:p>
              <a:pPr indent="0">
                <a:lnSpc>
                  <a:spcPct val="170000"/>
                </a:lnSpc>
                <a:spcBef>
                  <a:spcPct val="0"/>
                </a:spcBef>
                <a:buFont typeface="Arial" panose="020B0604020202020204" pitchFamily="34" charset="0"/>
                <a:buNone/>
              </a:pPr>
              <a:r>
                <a:rPr lang="zh-CN" altLang="en-US" sz="1600" dirty="0">
                  <a:latin typeface="Open Sans" panose="020B0606030504020204" pitchFamily="34" charset="0"/>
                  <a:ea typeface="微软雅黑" panose="020B0503020204020204" pitchFamily="34" charset="-122"/>
                  <a:cs typeface="Open Sans" panose="020B0606030504020204" pitchFamily="34" charset="0"/>
                </a:rPr>
                <a:t>修改并适配最新的训练方法使它们更高效且适合用于单张</a:t>
              </a:r>
              <a:r>
                <a:rPr lang="en-US" altLang="zh-CN" sz="1600" dirty="0">
                  <a:latin typeface="Open Sans" panose="020B0606030504020204" pitchFamily="34" charset="0"/>
                  <a:ea typeface="微软雅黑" panose="020B0503020204020204" pitchFamily="34" charset="-122"/>
                  <a:cs typeface="Open Sans" panose="020B0606030504020204" pitchFamily="34" charset="0"/>
                </a:rPr>
                <a:t>GPU</a:t>
              </a:r>
              <a:r>
                <a:rPr lang="zh-CN" altLang="en-US" sz="1600" dirty="0">
                  <a:latin typeface="Open Sans" panose="020B0606030504020204" pitchFamily="34" charset="0"/>
                  <a:ea typeface="微软雅黑" panose="020B0503020204020204" pitchFamily="34" charset="-122"/>
                  <a:cs typeface="Open Sans" panose="020B0606030504020204" pitchFamily="34" charset="0"/>
                </a:rPr>
                <a:t>训练，包括</a:t>
              </a:r>
              <a:r>
                <a:rPr lang="en-US" altLang="zh-CN" sz="1600" dirty="0">
                  <a:latin typeface="Open Sans" panose="020B0606030504020204" pitchFamily="34" charset="0"/>
                  <a:ea typeface="微软雅黑" panose="020B0503020204020204" pitchFamily="34" charset="-122"/>
                  <a:cs typeface="Open Sans" panose="020B0606030504020204" pitchFamily="34" charset="0"/>
                </a:rPr>
                <a:t>CBN</a:t>
              </a:r>
              <a:r>
                <a:rPr lang="zh-CN" altLang="en-US" sz="1600" dirty="0">
                  <a:latin typeface="Open Sans" panose="020B0606030504020204" pitchFamily="34" charset="0"/>
                  <a:ea typeface="微软雅黑" panose="020B0503020204020204" pitchFamily="34" charset="-122"/>
                  <a:cs typeface="Open Sans" panose="020B0606030504020204" pitchFamily="34" charset="0"/>
                </a:rPr>
                <a:t>，</a:t>
              </a:r>
              <a:r>
                <a:rPr lang="en-US" altLang="zh-CN" sz="1600" dirty="0">
                  <a:latin typeface="Open Sans" panose="020B0606030504020204" pitchFamily="34" charset="0"/>
                  <a:ea typeface="微软雅黑" panose="020B0503020204020204" pitchFamily="34" charset="-122"/>
                  <a:cs typeface="Open Sans" panose="020B0606030504020204" pitchFamily="34" charset="0"/>
                </a:rPr>
                <a:t>PAN</a:t>
              </a:r>
              <a:r>
                <a:rPr lang="zh-CN" altLang="en-US" sz="1600" dirty="0">
                  <a:latin typeface="Open Sans" panose="020B0606030504020204" pitchFamily="34" charset="0"/>
                  <a:ea typeface="微软雅黑" panose="020B0503020204020204" pitchFamily="34" charset="-122"/>
                  <a:cs typeface="Open Sans" panose="020B0606030504020204" pitchFamily="34" charset="0"/>
                </a:rPr>
                <a:t>，</a:t>
              </a:r>
              <a:r>
                <a:rPr lang="en-US" altLang="zh-CN" sz="1600" dirty="0">
                  <a:latin typeface="Open Sans" panose="020B0606030504020204" pitchFamily="34" charset="0"/>
                  <a:ea typeface="微软雅黑" panose="020B0503020204020204" pitchFamily="34" charset="-122"/>
                  <a:cs typeface="Open Sans" panose="020B0606030504020204" pitchFamily="34" charset="0"/>
                </a:rPr>
                <a:t>SAM</a:t>
              </a:r>
              <a:r>
                <a:rPr lang="zh-CN" altLang="en-US" sz="1600" dirty="0">
                  <a:latin typeface="Open Sans" panose="020B0606030504020204" pitchFamily="34" charset="0"/>
                  <a:ea typeface="微软雅黑" panose="020B0503020204020204" pitchFamily="34" charset="-122"/>
                  <a:cs typeface="Open Sans" panose="020B0606030504020204" pitchFamily="34" charset="0"/>
                </a:rPr>
                <a:t>等。</a:t>
              </a:r>
              <a:endParaRPr sz="1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直角三角形 19"/>
          <p:cNvSpPr/>
          <p:nvPr/>
        </p:nvSpPr>
        <p:spPr>
          <a:xfrm flipH="1" flipV="1">
            <a:off x="-1" y="0"/>
            <a:ext cx="12192001" cy="6858000"/>
          </a:xfrm>
          <a:prstGeom prst="rtTriangl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6" name="椭圆 5"/>
          <p:cNvSpPr/>
          <p:nvPr/>
        </p:nvSpPr>
        <p:spPr>
          <a:xfrm>
            <a:off x="7894320" y="447040"/>
            <a:ext cx="721360" cy="7213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7" name="椭圆 6"/>
          <p:cNvSpPr/>
          <p:nvPr/>
        </p:nvSpPr>
        <p:spPr>
          <a:xfrm>
            <a:off x="9845901" y="822960"/>
            <a:ext cx="497840" cy="497840"/>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8" name="椭圆 7"/>
          <p:cNvSpPr/>
          <p:nvPr/>
        </p:nvSpPr>
        <p:spPr>
          <a:xfrm>
            <a:off x="2684128" y="4318000"/>
            <a:ext cx="457200" cy="4572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9" name="椭圆 8"/>
          <p:cNvSpPr/>
          <p:nvPr/>
        </p:nvSpPr>
        <p:spPr>
          <a:xfrm>
            <a:off x="10417612" y="2110458"/>
            <a:ext cx="629920" cy="6299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0" name="椭圆 9"/>
          <p:cNvSpPr/>
          <p:nvPr/>
        </p:nvSpPr>
        <p:spPr>
          <a:xfrm>
            <a:off x="11283092" y="472440"/>
            <a:ext cx="375920" cy="375920"/>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1" name="椭圆 10"/>
          <p:cNvSpPr/>
          <p:nvPr/>
        </p:nvSpPr>
        <p:spPr>
          <a:xfrm>
            <a:off x="3507509" y="5843061"/>
            <a:ext cx="457200" cy="457200"/>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2" name="椭圆 11"/>
          <p:cNvSpPr/>
          <p:nvPr/>
        </p:nvSpPr>
        <p:spPr>
          <a:xfrm>
            <a:off x="1304490" y="2690519"/>
            <a:ext cx="469241" cy="46924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3" name="椭圆 12"/>
          <p:cNvSpPr/>
          <p:nvPr/>
        </p:nvSpPr>
        <p:spPr>
          <a:xfrm>
            <a:off x="323239" y="5443450"/>
            <a:ext cx="254000" cy="254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4" name="椭圆 13"/>
          <p:cNvSpPr/>
          <p:nvPr/>
        </p:nvSpPr>
        <p:spPr>
          <a:xfrm>
            <a:off x="1588579" y="5697450"/>
            <a:ext cx="519358" cy="519358"/>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5" name="椭圆 14"/>
          <p:cNvSpPr/>
          <p:nvPr/>
        </p:nvSpPr>
        <p:spPr>
          <a:xfrm>
            <a:off x="1176024" y="4180840"/>
            <a:ext cx="274320" cy="274320"/>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nvGrpSpPr>
          <p:cNvPr id="29" name="组合 28"/>
          <p:cNvGrpSpPr/>
          <p:nvPr/>
        </p:nvGrpSpPr>
        <p:grpSpPr>
          <a:xfrm>
            <a:off x="2193698" y="0"/>
            <a:ext cx="7813902" cy="6858000"/>
            <a:chOff x="2193698" y="0"/>
            <a:chExt cx="7813902" cy="6858000"/>
          </a:xfrm>
        </p:grpSpPr>
        <p:grpSp>
          <p:nvGrpSpPr>
            <p:cNvPr id="24" name="组合 23"/>
            <p:cNvGrpSpPr/>
            <p:nvPr/>
          </p:nvGrpSpPr>
          <p:grpSpPr>
            <a:xfrm>
              <a:off x="2597768" y="0"/>
              <a:ext cx="6996463" cy="6858000"/>
              <a:chOff x="2597768" y="0"/>
              <a:chExt cx="6996463" cy="6858000"/>
            </a:xfrm>
          </p:grpSpPr>
          <p:sp>
            <p:nvSpPr>
              <p:cNvPr id="5" name="椭圆 4"/>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pic>
            <p:nvPicPr>
              <p:cNvPr id="23" name="图片 2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grpSp>
        <p:sp>
          <p:nvSpPr>
            <p:cNvPr id="25" name="文本框 24"/>
            <p:cNvSpPr txBox="1"/>
            <p:nvPr/>
          </p:nvSpPr>
          <p:spPr>
            <a:xfrm>
              <a:off x="2193698" y="2882618"/>
              <a:ext cx="7813902" cy="1107996"/>
            </a:xfrm>
            <a:prstGeom prst="rect">
              <a:avLst/>
            </a:prstGeom>
            <a:noFill/>
          </p:spPr>
          <p:txBody>
            <a:bodyPr wrap="square" rtlCol="0">
              <a:spAutoFit/>
            </a:bodyPr>
            <a:lstStyle/>
            <a:p>
              <a:pPr algn="ctr"/>
              <a:r>
                <a:rPr lang="en-US" altLang="zh-CN" sz="6600" b="1" spc="760" dirty="0">
                  <a:latin typeface="Open Sans Extrabold" panose="020B0906030804020204" pitchFamily="34" charset="0"/>
                  <a:ea typeface="Open Sans Extrabold" panose="020B0906030804020204" pitchFamily="34" charset="0"/>
                  <a:cs typeface="Open Sans Extrabold" panose="020B0906030804020204" pitchFamily="34" charset="0"/>
                  <a:sym typeface="Open Sans" panose="020B0606030504020204" pitchFamily="34" charset="0"/>
                </a:rPr>
                <a:t>THANK YOU</a:t>
              </a:r>
              <a:endParaRPr lang="zh-CN" altLang="en-US" sz="6600" b="1" spc="760" dirty="0">
                <a:latin typeface="Open Sans Extrabold" panose="020B0906030804020204" pitchFamily="34" charset="0"/>
                <a:ea typeface="微软雅黑" panose="020B0503020204020204" pitchFamily="34" charset="-122"/>
                <a:cs typeface="Open Sans Extrabold" panose="020B0906030804020204" pitchFamily="34" charset="0"/>
                <a:sym typeface="Open Sans" panose="020B0606030504020204" pitchFamily="34" charset="0"/>
              </a:endParaRPr>
            </a:p>
          </p:txBody>
        </p:sp>
        <p:sp>
          <p:nvSpPr>
            <p:cNvPr id="26" name="文本框 25"/>
            <p:cNvSpPr txBox="1"/>
            <p:nvPr/>
          </p:nvSpPr>
          <p:spPr>
            <a:xfrm>
              <a:off x="4498543" y="4111377"/>
              <a:ext cx="3212897" cy="707886"/>
            </a:xfrm>
            <a:prstGeom prst="rect">
              <a:avLst/>
            </a:prstGeom>
            <a:noFill/>
          </p:spPr>
          <p:txBody>
            <a:bodyPr wrap="square" rtlCol="0">
              <a:spAutoFit/>
            </a:bodyPr>
            <a:lstStyle/>
            <a:p>
              <a:pPr algn="ctr"/>
              <a:r>
                <a:rPr lang="zh-CN" altLang="en-US" sz="4000" b="1" spc="600" dirty="0">
                  <a:solidFill>
                    <a:schemeClr val="accent1">
                      <a:lumMod val="20000"/>
                      <a:lumOff val="80000"/>
                    </a:schemeClr>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感谢聆听</a:t>
              </a: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ircle(in)">
                                      <p:cBhvr>
                                        <p:cTn id="7" dur="1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 y="0"/>
            <a:ext cx="12192001" cy="3437111"/>
            <a:chOff x="-1" y="0"/>
            <a:chExt cx="12192001" cy="3437111"/>
          </a:xfrm>
        </p:grpSpPr>
        <p:grpSp>
          <p:nvGrpSpPr>
            <p:cNvPr id="15" name="组合 14"/>
            <p:cNvGrpSpPr/>
            <p:nvPr/>
          </p:nvGrpSpPr>
          <p:grpSpPr>
            <a:xfrm>
              <a:off x="-1" y="0"/>
              <a:ext cx="12192001" cy="3437111"/>
              <a:chOff x="-1" y="0"/>
              <a:chExt cx="12192001" cy="3437111"/>
            </a:xfrm>
          </p:grpSpPr>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l="1" r="31426" b="25317"/>
              <a:stretch>
                <a:fillRect/>
              </a:stretch>
            </p:blipFill>
            <p:spPr>
              <a:xfrm rot="16200000" flipV="1">
                <a:off x="153107" y="-153108"/>
                <a:ext cx="3437110" cy="3743325"/>
              </a:xfrm>
              <a:prstGeom prst="rect">
                <a:avLst/>
              </a:prstGeom>
            </p:spPr>
          </p:pic>
          <p:pic>
            <p:nvPicPr>
              <p:cNvPr id="12" name="图片 11"/>
              <p:cNvPicPr>
                <a:picLocks noChangeAspect="1"/>
              </p:cNvPicPr>
              <p:nvPr/>
            </p:nvPicPr>
            <p:blipFill rotWithShape="1">
              <a:blip r:embed="rId3" cstate="print">
                <a:extLst>
                  <a:ext uri="{28A0092B-C50C-407E-A947-70E740481C1C}">
                    <a14:useLocalDpi xmlns:a14="http://schemas.microsoft.com/office/drawing/2010/main" val="0"/>
                  </a:ext>
                </a:extLst>
              </a:blip>
              <a:srcRect l="1" r="31426" b="25317"/>
              <a:stretch>
                <a:fillRect/>
              </a:stretch>
            </p:blipFill>
            <p:spPr>
              <a:xfrm rot="5400000" flipH="1" flipV="1">
                <a:off x="8601783" y="-153107"/>
                <a:ext cx="3437110" cy="3743325"/>
              </a:xfrm>
              <a:prstGeom prst="rect">
                <a:avLst/>
              </a:prstGeom>
            </p:spPr>
          </p:pic>
          <p:pic>
            <p:nvPicPr>
              <p:cNvPr id="13" name="图片 12"/>
              <p:cNvPicPr>
                <a:picLocks noChangeAspect="1"/>
              </p:cNvPicPr>
              <p:nvPr/>
            </p:nvPicPr>
            <p:blipFill rotWithShape="1">
              <a:blip r:embed="rId4" cstate="print">
                <a:extLst>
                  <a:ext uri="{28A0092B-C50C-407E-A947-70E740481C1C}">
                    <a14:useLocalDpi xmlns:a14="http://schemas.microsoft.com/office/drawing/2010/main" val="0"/>
                  </a:ext>
                </a:extLst>
              </a:blip>
              <a:srcRect t="37917" r="57917" b="17709"/>
              <a:stretch>
                <a:fillRect/>
              </a:stretch>
            </p:blipFill>
            <p:spPr>
              <a:xfrm flipH="1" flipV="1">
                <a:off x="2433288" y="0"/>
                <a:ext cx="1924055" cy="2028829"/>
              </a:xfrm>
              <a:prstGeom prst="rect">
                <a:avLst/>
              </a:prstGeom>
            </p:spPr>
          </p:pic>
          <p:pic>
            <p:nvPicPr>
              <p:cNvPr id="14" name="图片 13"/>
              <p:cNvPicPr>
                <a:picLocks noChangeAspect="1"/>
              </p:cNvPicPr>
              <p:nvPr/>
            </p:nvPicPr>
            <p:blipFill rotWithShape="1">
              <a:blip r:embed="rId4" cstate="print">
                <a:extLst>
                  <a:ext uri="{28A0092B-C50C-407E-A947-70E740481C1C}">
                    <a14:useLocalDpi xmlns:a14="http://schemas.microsoft.com/office/drawing/2010/main" val="0"/>
                  </a:ext>
                </a:extLst>
              </a:blip>
              <a:srcRect t="37917" r="57917" b="17709"/>
              <a:stretch>
                <a:fillRect/>
              </a:stretch>
            </p:blipFill>
            <p:spPr>
              <a:xfrm flipV="1">
                <a:off x="7834657" y="0"/>
                <a:ext cx="1924055" cy="2028829"/>
              </a:xfrm>
              <a:prstGeom prst="rect">
                <a:avLst/>
              </a:prstGeom>
            </p:spPr>
          </p:pic>
        </p:grpSp>
        <p:sp>
          <p:nvSpPr>
            <p:cNvPr id="19" name="椭圆 18"/>
            <p:cNvSpPr/>
            <p:nvPr/>
          </p:nvSpPr>
          <p:spPr>
            <a:xfrm>
              <a:off x="8872303" y="882944"/>
              <a:ext cx="721360" cy="7213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0" name="椭圆 19"/>
            <p:cNvSpPr/>
            <p:nvPr/>
          </p:nvSpPr>
          <p:spPr>
            <a:xfrm>
              <a:off x="8935304" y="2221020"/>
              <a:ext cx="497840" cy="497840"/>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1" name="椭圆 20"/>
            <p:cNvSpPr/>
            <p:nvPr/>
          </p:nvSpPr>
          <p:spPr>
            <a:xfrm>
              <a:off x="1176024" y="2110458"/>
              <a:ext cx="457200" cy="4572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2" name="椭圆 21"/>
            <p:cNvSpPr/>
            <p:nvPr/>
          </p:nvSpPr>
          <p:spPr>
            <a:xfrm>
              <a:off x="10785481" y="1391519"/>
              <a:ext cx="379750" cy="37975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3" name="椭圆 22"/>
            <p:cNvSpPr/>
            <p:nvPr/>
          </p:nvSpPr>
          <p:spPr>
            <a:xfrm>
              <a:off x="11064578" y="369252"/>
              <a:ext cx="375920" cy="375920"/>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4" name="椭圆 23"/>
            <p:cNvSpPr/>
            <p:nvPr/>
          </p:nvSpPr>
          <p:spPr>
            <a:xfrm>
              <a:off x="759444" y="328612"/>
              <a:ext cx="457200" cy="457200"/>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5" name="椭圆 24"/>
            <p:cNvSpPr/>
            <p:nvPr/>
          </p:nvSpPr>
          <p:spPr>
            <a:xfrm>
              <a:off x="3637797" y="763657"/>
              <a:ext cx="469241" cy="46924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6" name="椭圆 25"/>
            <p:cNvSpPr/>
            <p:nvPr/>
          </p:nvSpPr>
          <p:spPr>
            <a:xfrm>
              <a:off x="278095" y="1464554"/>
              <a:ext cx="254000" cy="2540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7" name="椭圆 26"/>
            <p:cNvSpPr/>
            <p:nvPr/>
          </p:nvSpPr>
          <p:spPr>
            <a:xfrm>
              <a:off x="2741580" y="2221020"/>
              <a:ext cx="519358" cy="519358"/>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28" name="椭圆 27"/>
            <p:cNvSpPr/>
            <p:nvPr/>
          </p:nvSpPr>
          <p:spPr>
            <a:xfrm>
              <a:off x="2158968" y="1581394"/>
              <a:ext cx="274320" cy="274320"/>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grpSp>
        <p:nvGrpSpPr>
          <p:cNvPr id="18" name="组合 17"/>
          <p:cNvGrpSpPr/>
          <p:nvPr/>
        </p:nvGrpSpPr>
        <p:grpSpPr>
          <a:xfrm>
            <a:off x="2063692" y="881287"/>
            <a:ext cx="9739618" cy="5164188"/>
            <a:chOff x="2063692" y="881287"/>
            <a:chExt cx="9739618" cy="5164188"/>
          </a:xfrm>
        </p:grpSpPr>
        <p:grpSp>
          <p:nvGrpSpPr>
            <p:cNvPr id="3" name="组合 2"/>
            <p:cNvGrpSpPr/>
            <p:nvPr/>
          </p:nvGrpSpPr>
          <p:grpSpPr>
            <a:xfrm>
              <a:off x="4405407" y="881287"/>
              <a:ext cx="3381625" cy="3314700"/>
              <a:chOff x="2597768" y="0"/>
              <a:chExt cx="6996463" cy="6858000"/>
            </a:xfrm>
          </p:grpSpPr>
          <p:sp>
            <p:nvSpPr>
              <p:cNvPr id="8" name="椭圆 7"/>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spc="300"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01</a:t>
                </a:r>
                <a:endParaRPr lang="zh-CN" altLang="en-US" sz="7200" spc="300"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pic>
            <p:nvPicPr>
              <p:cNvPr id="9" name="图片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grpSp>
        <p:sp>
          <p:nvSpPr>
            <p:cNvPr id="17" name="文本框 16"/>
            <p:cNvSpPr txBox="1"/>
            <p:nvPr/>
          </p:nvSpPr>
          <p:spPr>
            <a:xfrm>
              <a:off x="2063692" y="4475815"/>
              <a:ext cx="9739618" cy="1569660"/>
            </a:xfrm>
            <a:prstGeom prst="rect">
              <a:avLst/>
            </a:prstGeom>
            <a:noFill/>
          </p:spPr>
          <p:txBody>
            <a:bodyPr wrap="square" rtlCol="0">
              <a:spAutoFit/>
            </a:bodyPr>
            <a:lstStyle/>
            <a:p>
              <a:r>
                <a:rPr lang="en-US" altLang="zh-CN" sz="4800" b="1" dirty="0"/>
                <a:t>YOLOv4: Optimal Speed and Accuracy of Object Detection</a:t>
              </a: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outVertical)">
                                      <p:cBhvr>
                                        <p:cTn id="7" dur="1000"/>
                                        <p:tgtEl>
                                          <p:spTgt spid="29"/>
                                        </p:tgtEl>
                                      </p:cBhvr>
                                    </p:animEffect>
                                  </p:childTnLst>
                                </p:cTn>
                              </p:par>
                            </p:childTnLst>
                          </p:cTn>
                        </p:par>
                        <p:par>
                          <p:cTn id="8" fill="hold">
                            <p:stCondLst>
                              <p:cond delay="1000"/>
                            </p:stCondLst>
                            <p:childTnLst>
                              <p:par>
                                <p:cTn id="9" presetID="22" presetClass="entr" presetSubtype="1"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up)">
                                      <p:cBhvr>
                                        <p:cTn id="11"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01</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基本信息</a:t>
              </a:r>
            </a:p>
          </p:txBody>
        </p:sp>
      </p:grpSp>
      <p:grpSp>
        <p:nvGrpSpPr>
          <p:cNvPr id="153" name="b8642b36-0ee5-44da-aa9e-f5b4a4461b3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58205" y="1295583"/>
            <a:ext cx="11170920" cy="4880610"/>
            <a:chOff x="658205" y="1218583"/>
            <a:chExt cx="11170920" cy="4880610"/>
          </a:xfrm>
        </p:grpSpPr>
        <p:grpSp>
          <p:nvGrpSpPr>
            <p:cNvPr id="155" name="íSḷîḋè"/>
            <p:cNvGrpSpPr/>
            <p:nvPr/>
          </p:nvGrpSpPr>
          <p:grpSpPr>
            <a:xfrm>
              <a:off x="4057371" y="2240699"/>
              <a:ext cx="3289141" cy="2441375"/>
              <a:chOff x="2533651" y="2740026"/>
              <a:chExt cx="1589088" cy="1179513"/>
            </a:xfrm>
          </p:grpSpPr>
          <p:sp>
            <p:nvSpPr>
              <p:cNvPr id="166" name="iṣḻïḓê"/>
              <p:cNvSpPr/>
              <p:nvPr/>
            </p:nvSpPr>
            <p:spPr bwMode="auto">
              <a:xfrm>
                <a:off x="3052764" y="3273426"/>
                <a:ext cx="31750" cy="6302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67" name="iŝḻîḍê"/>
              <p:cNvSpPr/>
              <p:nvPr/>
            </p:nvSpPr>
            <p:spPr bwMode="auto">
              <a:xfrm>
                <a:off x="3225801" y="3273426"/>
                <a:ext cx="31750" cy="6302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68" name="i$ľíḓê"/>
              <p:cNvSpPr/>
              <p:nvPr/>
            </p:nvSpPr>
            <p:spPr bwMode="auto">
              <a:xfrm>
                <a:off x="3398839" y="3273426"/>
                <a:ext cx="31750" cy="6302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69" name="îs1íḓe"/>
              <p:cNvSpPr/>
              <p:nvPr/>
            </p:nvSpPr>
            <p:spPr bwMode="auto">
              <a:xfrm>
                <a:off x="2549526" y="3298826"/>
                <a:ext cx="87313" cy="17303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0" name="îşľiḍe"/>
              <p:cNvSpPr/>
              <p:nvPr/>
            </p:nvSpPr>
            <p:spPr bwMode="auto">
              <a:xfrm>
                <a:off x="2533651" y="3282951"/>
                <a:ext cx="119063" cy="204788"/>
              </a:xfrm>
              <a:custGeom>
                <a:avLst/>
                <a:gdLst>
                  <a:gd name="T0" fmla="*/ 75 w 75"/>
                  <a:gd name="T1" fmla="*/ 129 h 129"/>
                  <a:gd name="T2" fmla="*/ 0 w 75"/>
                  <a:gd name="T3" fmla="*/ 129 h 129"/>
                  <a:gd name="T4" fmla="*/ 0 w 75"/>
                  <a:gd name="T5" fmla="*/ 0 h 129"/>
                  <a:gd name="T6" fmla="*/ 75 w 75"/>
                  <a:gd name="T7" fmla="*/ 0 h 129"/>
                  <a:gd name="T8" fmla="*/ 75 w 75"/>
                  <a:gd name="T9" fmla="*/ 129 h 129"/>
                  <a:gd name="T10" fmla="*/ 20 w 75"/>
                  <a:gd name="T11" fmla="*/ 109 h 129"/>
                  <a:gd name="T12" fmla="*/ 54 w 75"/>
                  <a:gd name="T13" fmla="*/ 109 h 129"/>
                  <a:gd name="T14" fmla="*/ 54 w 75"/>
                  <a:gd name="T15" fmla="*/ 21 h 129"/>
                  <a:gd name="T16" fmla="*/ 20 w 75"/>
                  <a:gd name="T17" fmla="*/ 21 h 129"/>
                  <a:gd name="T18" fmla="*/ 20 w 75"/>
                  <a:gd name="T19" fmla="*/ 10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129">
                    <a:moveTo>
                      <a:pt x="75" y="129"/>
                    </a:moveTo>
                    <a:lnTo>
                      <a:pt x="0" y="129"/>
                    </a:lnTo>
                    <a:lnTo>
                      <a:pt x="0" y="0"/>
                    </a:lnTo>
                    <a:lnTo>
                      <a:pt x="75" y="0"/>
                    </a:lnTo>
                    <a:lnTo>
                      <a:pt x="75" y="129"/>
                    </a:lnTo>
                    <a:close/>
                    <a:moveTo>
                      <a:pt x="20" y="109"/>
                    </a:moveTo>
                    <a:lnTo>
                      <a:pt x="54" y="109"/>
                    </a:lnTo>
                    <a:lnTo>
                      <a:pt x="54" y="21"/>
                    </a:lnTo>
                    <a:lnTo>
                      <a:pt x="20" y="21"/>
                    </a:lnTo>
                    <a:lnTo>
                      <a:pt x="20" y="109"/>
                    </a:ln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1" name="îSḻîḓé"/>
              <p:cNvSpPr/>
              <p:nvPr/>
            </p:nvSpPr>
            <p:spPr bwMode="auto">
              <a:xfrm>
                <a:off x="2636839" y="2897188"/>
                <a:ext cx="1382713" cy="977900"/>
              </a:xfrm>
              <a:custGeom>
                <a:avLst/>
                <a:gdLst>
                  <a:gd name="T0" fmla="*/ 1024 w 1024"/>
                  <a:gd name="T1" fmla="*/ 326 h 725"/>
                  <a:gd name="T2" fmla="*/ 1024 w 1024"/>
                  <a:gd name="T3" fmla="*/ 0 h 725"/>
                  <a:gd name="T4" fmla="*/ 698 w 1024"/>
                  <a:gd name="T5" fmla="*/ 326 h 725"/>
                  <a:gd name="T6" fmla="*/ 0 w 1024"/>
                  <a:gd name="T7" fmla="*/ 326 h 725"/>
                  <a:gd name="T8" fmla="*/ 0 w 1024"/>
                  <a:gd name="T9" fmla="*/ 399 h 725"/>
                  <a:gd name="T10" fmla="*/ 698 w 1024"/>
                  <a:gd name="T11" fmla="*/ 399 h 725"/>
                  <a:gd name="T12" fmla="*/ 1024 w 1024"/>
                  <a:gd name="T13" fmla="*/ 725 h 725"/>
                  <a:gd name="T14" fmla="*/ 1024 w 1024"/>
                  <a:gd name="T15" fmla="*/ 399 h 725"/>
                  <a:gd name="T16" fmla="*/ 1024 w 1024"/>
                  <a:gd name="T17" fmla="*/ 399 h 725"/>
                  <a:gd name="T18" fmla="*/ 1024 w 1024"/>
                  <a:gd name="T19" fmla="*/ 326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725">
                    <a:moveTo>
                      <a:pt x="1024" y="326"/>
                    </a:moveTo>
                    <a:cubicBezTo>
                      <a:pt x="1024" y="0"/>
                      <a:pt x="1024" y="0"/>
                      <a:pt x="1024" y="0"/>
                    </a:cubicBezTo>
                    <a:cubicBezTo>
                      <a:pt x="1024" y="180"/>
                      <a:pt x="878" y="326"/>
                      <a:pt x="698" y="326"/>
                    </a:cubicBezTo>
                    <a:cubicBezTo>
                      <a:pt x="0" y="326"/>
                      <a:pt x="0" y="326"/>
                      <a:pt x="0" y="326"/>
                    </a:cubicBezTo>
                    <a:cubicBezTo>
                      <a:pt x="0" y="399"/>
                      <a:pt x="0" y="399"/>
                      <a:pt x="0" y="399"/>
                    </a:cubicBezTo>
                    <a:cubicBezTo>
                      <a:pt x="698" y="399"/>
                      <a:pt x="698" y="399"/>
                      <a:pt x="698" y="399"/>
                    </a:cubicBezTo>
                    <a:cubicBezTo>
                      <a:pt x="878" y="399"/>
                      <a:pt x="1024" y="545"/>
                      <a:pt x="1024" y="725"/>
                    </a:cubicBezTo>
                    <a:cubicBezTo>
                      <a:pt x="1024" y="399"/>
                      <a:pt x="1024" y="399"/>
                      <a:pt x="1024" y="399"/>
                    </a:cubicBezTo>
                    <a:cubicBezTo>
                      <a:pt x="1024" y="399"/>
                      <a:pt x="1024" y="399"/>
                      <a:pt x="1024" y="399"/>
                    </a:cubicBezTo>
                    <a:cubicBezTo>
                      <a:pt x="1024" y="326"/>
                      <a:pt x="1024" y="326"/>
                      <a:pt x="1024" y="3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2" name="íśḷíḍè"/>
              <p:cNvSpPr/>
              <p:nvPr/>
            </p:nvSpPr>
            <p:spPr bwMode="auto">
              <a:xfrm>
                <a:off x="2619376" y="2897188"/>
                <a:ext cx="1417638" cy="977900"/>
              </a:xfrm>
              <a:custGeom>
                <a:avLst/>
                <a:gdLst>
                  <a:gd name="T0" fmla="*/ 1048 w 1048"/>
                  <a:gd name="T1" fmla="*/ 725 h 725"/>
                  <a:gd name="T2" fmla="*/ 1024 w 1048"/>
                  <a:gd name="T3" fmla="*/ 725 h 725"/>
                  <a:gd name="T4" fmla="*/ 710 w 1048"/>
                  <a:gd name="T5" fmla="*/ 411 h 725"/>
                  <a:gd name="T6" fmla="*/ 0 w 1048"/>
                  <a:gd name="T7" fmla="*/ 411 h 725"/>
                  <a:gd name="T8" fmla="*/ 0 w 1048"/>
                  <a:gd name="T9" fmla="*/ 314 h 725"/>
                  <a:gd name="T10" fmla="*/ 710 w 1048"/>
                  <a:gd name="T11" fmla="*/ 314 h 725"/>
                  <a:gd name="T12" fmla="*/ 1024 w 1048"/>
                  <a:gd name="T13" fmla="*/ 0 h 725"/>
                  <a:gd name="T14" fmla="*/ 1048 w 1048"/>
                  <a:gd name="T15" fmla="*/ 0 h 725"/>
                  <a:gd name="T16" fmla="*/ 1048 w 1048"/>
                  <a:gd name="T17" fmla="*/ 725 h 725"/>
                  <a:gd name="T18" fmla="*/ 24 w 1048"/>
                  <a:gd name="T19" fmla="*/ 387 h 725"/>
                  <a:gd name="T20" fmla="*/ 710 w 1048"/>
                  <a:gd name="T21" fmla="*/ 387 h 725"/>
                  <a:gd name="T22" fmla="*/ 1024 w 1048"/>
                  <a:gd name="T23" fmla="*/ 600 h 725"/>
                  <a:gd name="T24" fmla="*/ 1024 w 1048"/>
                  <a:gd name="T25" fmla="*/ 125 h 725"/>
                  <a:gd name="T26" fmla="*/ 710 w 1048"/>
                  <a:gd name="T27" fmla="*/ 338 h 725"/>
                  <a:gd name="T28" fmla="*/ 24 w 1048"/>
                  <a:gd name="T29" fmla="*/ 338 h 725"/>
                  <a:gd name="T30" fmla="*/ 24 w 1048"/>
                  <a:gd name="T31" fmla="*/ 387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8" h="725">
                    <a:moveTo>
                      <a:pt x="1048" y="725"/>
                    </a:moveTo>
                    <a:cubicBezTo>
                      <a:pt x="1024" y="725"/>
                      <a:pt x="1024" y="725"/>
                      <a:pt x="1024" y="725"/>
                    </a:cubicBezTo>
                    <a:cubicBezTo>
                      <a:pt x="1024" y="552"/>
                      <a:pt x="883" y="411"/>
                      <a:pt x="710" y="411"/>
                    </a:cubicBezTo>
                    <a:cubicBezTo>
                      <a:pt x="0" y="411"/>
                      <a:pt x="0" y="411"/>
                      <a:pt x="0" y="411"/>
                    </a:cubicBezTo>
                    <a:cubicBezTo>
                      <a:pt x="0" y="314"/>
                      <a:pt x="0" y="314"/>
                      <a:pt x="0" y="314"/>
                    </a:cubicBezTo>
                    <a:cubicBezTo>
                      <a:pt x="710" y="314"/>
                      <a:pt x="710" y="314"/>
                      <a:pt x="710" y="314"/>
                    </a:cubicBezTo>
                    <a:cubicBezTo>
                      <a:pt x="883" y="314"/>
                      <a:pt x="1024" y="173"/>
                      <a:pt x="1024" y="0"/>
                    </a:cubicBezTo>
                    <a:cubicBezTo>
                      <a:pt x="1048" y="0"/>
                      <a:pt x="1048" y="0"/>
                      <a:pt x="1048" y="0"/>
                    </a:cubicBezTo>
                    <a:lnTo>
                      <a:pt x="1048" y="725"/>
                    </a:lnTo>
                    <a:close/>
                    <a:moveTo>
                      <a:pt x="24" y="387"/>
                    </a:moveTo>
                    <a:cubicBezTo>
                      <a:pt x="710" y="387"/>
                      <a:pt x="710" y="387"/>
                      <a:pt x="710" y="387"/>
                    </a:cubicBezTo>
                    <a:cubicBezTo>
                      <a:pt x="852" y="387"/>
                      <a:pt x="974" y="475"/>
                      <a:pt x="1024" y="600"/>
                    </a:cubicBezTo>
                    <a:cubicBezTo>
                      <a:pt x="1024" y="125"/>
                      <a:pt x="1024" y="125"/>
                      <a:pt x="1024" y="125"/>
                    </a:cubicBezTo>
                    <a:cubicBezTo>
                      <a:pt x="974" y="250"/>
                      <a:pt x="852" y="338"/>
                      <a:pt x="710" y="338"/>
                    </a:cubicBezTo>
                    <a:cubicBezTo>
                      <a:pt x="24" y="338"/>
                      <a:pt x="24" y="338"/>
                      <a:pt x="24" y="338"/>
                    </a:cubicBezTo>
                    <a:lnTo>
                      <a:pt x="24" y="387"/>
                    </a:ln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3" name="i$1iďe"/>
              <p:cNvSpPr/>
              <p:nvPr/>
            </p:nvSpPr>
            <p:spPr bwMode="auto">
              <a:xfrm>
                <a:off x="2809876" y="3435351"/>
                <a:ext cx="882650" cy="382588"/>
              </a:xfrm>
              <a:custGeom>
                <a:avLst/>
                <a:gdLst>
                  <a:gd name="T0" fmla="*/ 512 w 654"/>
                  <a:gd name="T1" fmla="*/ 0 h 283"/>
                  <a:gd name="T2" fmla="*/ 142 w 654"/>
                  <a:gd name="T3" fmla="*/ 0 h 283"/>
                  <a:gd name="T4" fmla="*/ 0 w 654"/>
                  <a:gd name="T5" fmla="*/ 142 h 283"/>
                  <a:gd name="T6" fmla="*/ 142 w 654"/>
                  <a:gd name="T7" fmla="*/ 283 h 283"/>
                  <a:gd name="T8" fmla="*/ 512 w 654"/>
                  <a:gd name="T9" fmla="*/ 283 h 283"/>
                  <a:gd name="T10" fmla="*/ 654 w 654"/>
                  <a:gd name="T11" fmla="*/ 142 h 283"/>
                  <a:gd name="T12" fmla="*/ 512 w 654"/>
                  <a:gd name="T13" fmla="*/ 0 h 283"/>
                  <a:gd name="T14" fmla="*/ 512 w 654"/>
                  <a:gd name="T15" fmla="*/ 241 h 283"/>
                  <a:gd name="T16" fmla="*/ 411 w 654"/>
                  <a:gd name="T17" fmla="*/ 241 h 283"/>
                  <a:gd name="T18" fmla="*/ 242 w 654"/>
                  <a:gd name="T19" fmla="*/ 241 h 283"/>
                  <a:gd name="T20" fmla="*/ 142 w 654"/>
                  <a:gd name="T21" fmla="*/ 241 h 283"/>
                  <a:gd name="T22" fmla="*/ 42 w 654"/>
                  <a:gd name="T23" fmla="*/ 142 h 283"/>
                  <a:gd name="T24" fmla="*/ 142 w 654"/>
                  <a:gd name="T25" fmla="*/ 42 h 283"/>
                  <a:gd name="T26" fmla="*/ 242 w 654"/>
                  <a:gd name="T27" fmla="*/ 42 h 283"/>
                  <a:gd name="T28" fmla="*/ 411 w 654"/>
                  <a:gd name="T29" fmla="*/ 42 h 283"/>
                  <a:gd name="T30" fmla="*/ 512 w 654"/>
                  <a:gd name="T31" fmla="*/ 42 h 283"/>
                  <a:gd name="T32" fmla="*/ 612 w 654"/>
                  <a:gd name="T33" fmla="*/ 142 h 283"/>
                  <a:gd name="T34" fmla="*/ 512 w 654"/>
                  <a:gd name="T35" fmla="*/ 241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54" h="283">
                    <a:moveTo>
                      <a:pt x="512" y="0"/>
                    </a:moveTo>
                    <a:cubicBezTo>
                      <a:pt x="142" y="0"/>
                      <a:pt x="142" y="0"/>
                      <a:pt x="142" y="0"/>
                    </a:cubicBezTo>
                    <a:cubicBezTo>
                      <a:pt x="63" y="0"/>
                      <a:pt x="0" y="63"/>
                      <a:pt x="0" y="142"/>
                    </a:cubicBezTo>
                    <a:cubicBezTo>
                      <a:pt x="0" y="220"/>
                      <a:pt x="63" y="283"/>
                      <a:pt x="142" y="283"/>
                    </a:cubicBezTo>
                    <a:cubicBezTo>
                      <a:pt x="512" y="283"/>
                      <a:pt x="512" y="283"/>
                      <a:pt x="512" y="283"/>
                    </a:cubicBezTo>
                    <a:cubicBezTo>
                      <a:pt x="590" y="283"/>
                      <a:pt x="654" y="220"/>
                      <a:pt x="654" y="142"/>
                    </a:cubicBezTo>
                    <a:cubicBezTo>
                      <a:pt x="654" y="63"/>
                      <a:pt x="590" y="0"/>
                      <a:pt x="512" y="0"/>
                    </a:cubicBezTo>
                    <a:close/>
                    <a:moveTo>
                      <a:pt x="512" y="241"/>
                    </a:moveTo>
                    <a:cubicBezTo>
                      <a:pt x="411" y="241"/>
                      <a:pt x="411" y="241"/>
                      <a:pt x="411" y="241"/>
                    </a:cubicBezTo>
                    <a:cubicBezTo>
                      <a:pt x="242" y="241"/>
                      <a:pt x="242" y="241"/>
                      <a:pt x="242" y="241"/>
                    </a:cubicBezTo>
                    <a:cubicBezTo>
                      <a:pt x="142" y="241"/>
                      <a:pt x="142" y="241"/>
                      <a:pt x="142" y="241"/>
                    </a:cubicBezTo>
                    <a:cubicBezTo>
                      <a:pt x="87" y="241"/>
                      <a:pt x="42" y="197"/>
                      <a:pt x="42" y="142"/>
                    </a:cubicBezTo>
                    <a:cubicBezTo>
                      <a:pt x="42" y="87"/>
                      <a:pt x="87" y="42"/>
                      <a:pt x="142" y="42"/>
                    </a:cubicBezTo>
                    <a:cubicBezTo>
                      <a:pt x="242" y="42"/>
                      <a:pt x="242" y="42"/>
                      <a:pt x="242" y="42"/>
                    </a:cubicBezTo>
                    <a:cubicBezTo>
                      <a:pt x="411" y="42"/>
                      <a:pt x="411" y="42"/>
                      <a:pt x="411" y="42"/>
                    </a:cubicBezTo>
                    <a:cubicBezTo>
                      <a:pt x="512" y="42"/>
                      <a:pt x="512" y="42"/>
                      <a:pt x="512" y="42"/>
                    </a:cubicBezTo>
                    <a:cubicBezTo>
                      <a:pt x="567" y="42"/>
                      <a:pt x="612" y="87"/>
                      <a:pt x="612" y="142"/>
                    </a:cubicBezTo>
                    <a:cubicBezTo>
                      <a:pt x="612" y="197"/>
                      <a:pt x="567" y="241"/>
                      <a:pt x="512" y="241"/>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4" name="íṥľîḑe"/>
              <p:cNvSpPr/>
              <p:nvPr/>
            </p:nvSpPr>
            <p:spPr bwMode="auto">
              <a:xfrm>
                <a:off x="2792414" y="3419476"/>
                <a:ext cx="917575" cy="414338"/>
              </a:xfrm>
              <a:custGeom>
                <a:avLst/>
                <a:gdLst>
                  <a:gd name="T0" fmla="*/ 524 w 678"/>
                  <a:gd name="T1" fmla="*/ 307 h 307"/>
                  <a:gd name="T2" fmla="*/ 154 w 678"/>
                  <a:gd name="T3" fmla="*/ 307 h 307"/>
                  <a:gd name="T4" fmla="*/ 0 w 678"/>
                  <a:gd name="T5" fmla="*/ 154 h 307"/>
                  <a:gd name="T6" fmla="*/ 154 w 678"/>
                  <a:gd name="T7" fmla="*/ 0 h 307"/>
                  <a:gd name="T8" fmla="*/ 524 w 678"/>
                  <a:gd name="T9" fmla="*/ 0 h 307"/>
                  <a:gd name="T10" fmla="*/ 678 w 678"/>
                  <a:gd name="T11" fmla="*/ 154 h 307"/>
                  <a:gd name="T12" fmla="*/ 524 w 678"/>
                  <a:gd name="T13" fmla="*/ 307 h 307"/>
                  <a:gd name="T14" fmla="*/ 154 w 678"/>
                  <a:gd name="T15" fmla="*/ 24 h 307"/>
                  <a:gd name="T16" fmla="*/ 24 w 678"/>
                  <a:gd name="T17" fmla="*/ 154 h 307"/>
                  <a:gd name="T18" fmla="*/ 154 w 678"/>
                  <a:gd name="T19" fmla="*/ 283 h 307"/>
                  <a:gd name="T20" fmla="*/ 524 w 678"/>
                  <a:gd name="T21" fmla="*/ 283 h 307"/>
                  <a:gd name="T22" fmla="*/ 654 w 678"/>
                  <a:gd name="T23" fmla="*/ 154 h 307"/>
                  <a:gd name="T24" fmla="*/ 524 w 678"/>
                  <a:gd name="T25" fmla="*/ 24 h 307"/>
                  <a:gd name="T26" fmla="*/ 154 w 678"/>
                  <a:gd name="T27" fmla="*/ 24 h 307"/>
                  <a:gd name="T28" fmla="*/ 524 w 678"/>
                  <a:gd name="T29" fmla="*/ 265 h 307"/>
                  <a:gd name="T30" fmla="*/ 154 w 678"/>
                  <a:gd name="T31" fmla="*/ 265 h 307"/>
                  <a:gd name="T32" fmla="*/ 42 w 678"/>
                  <a:gd name="T33" fmla="*/ 154 h 307"/>
                  <a:gd name="T34" fmla="*/ 154 w 678"/>
                  <a:gd name="T35" fmla="*/ 42 h 307"/>
                  <a:gd name="T36" fmla="*/ 524 w 678"/>
                  <a:gd name="T37" fmla="*/ 42 h 307"/>
                  <a:gd name="T38" fmla="*/ 636 w 678"/>
                  <a:gd name="T39" fmla="*/ 154 h 307"/>
                  <a:gd name="T40" fmla="*/ 524 w 678"/>
                  <a:gd name="T41" fmla="*/ 265 h 307"/>
                  <a:gd name="T42" fmla="*/ 154 w 678"/>
                  <a:gd name="T43" fmla="*/ 66 h 307"/>
                  <a:gd name="T44" fmla="*/ 66 w 678"/>
                  <a:gd name="T45" fmla="*/ 154 h 307"/>
                  <a:gd name="T46" fmla="*/ 154 w 678"/>
                  <a:gd name="T47" fmla="*/ 241 h 307"/>
                  <a:gd name="T48" fmla="*/ 524 w 678"/>
                  <a:gd name="T49" fmla="*/ 241 h 307"/>
                  <a:gd name="T50" fmla="*/ 612 w 678"/>
                  <a:gd name="T51" fmla="*/ 154 h 307"/>
                  <a:gd name="T52" fmla="*/ 524 w 678"/>
                  <a:gd name="T53" fmla="*/ 66 h 307"/>
                  <a:gd name="T54" fmla="*/ 154 w 678"/>
                  <a:gd name="T55" fmla="*/ 66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78" h="307">
                    <a:moveTo>
                      <a:pt x="524" y="307"/>
                    </a:moveTo>
                    <a:cubicBezTo>
                      <a:pt x="154" y="307"/>
                      <a:pt x="154" y="307"/>
                      <a:pt x="154" y="307"/>
                    </a:cubicBezTo>
                    <a:cubicBezTo>
                      <a:pt x="69" y="307"/>
                      <a:pt x="0" y="239"/>
                      <a:pt x="0" y="154"/>
                    </a:cubicBezTo>
                    <a:cubicBezTo>
                      <a:pt x="0" y="69"/>
                      <a:pt x="69" y="0"/>
                      <a:pt x="154" y="0"/>
                    </a:cubicBezTo>
                    <a:cubicBezTo>
                      <a:pt x="524" y="0"/>
                      <a:pt x="524" y="0"/>
                      <a:pt x="524" y="0"/>
                    </a:cubicBezTo>
                    <a:cubicBezTo>
                      <a:pt x="609" y="0"/>
                      <a:pt x="678" y="69"/>
                      <a:pt x="678" y="154"/>
                    </a:cubicBezTo>
                    <a:cubicBezTo>
                      <a:pt x="678" y="239"/>
                      <a:pt x="609" y="307"/>
                      <a:pt x="524" y="307"/>
                    </a:cubicBezTo>
                    <a:close/>
                    <a:moveTo>
                      <a:pt x="154" y="24"/>
                    </a:moveTo>
                    <a:cubicBezTo>
                      <a:pt x="82" y="24"/>
                      <a:pt x="24" y="82"/>
                      <a:pt x="24" y="154"/>
                    </a:cubicBezTo>
                    <a:cubicBezTo>
                      <a:pt x="24" y="225"/>
                      <a:pt x="82" y="283"/>
                      <a:pt x="154" y="283"/>
                    </a:cubicBezTo>
                    <a:cubicBezTo>
                      <a:pt x="524" y="283"/>
                      <a:pt x="524" y="283"/>
                      <a:pt x="524" y="283"/>
                    </a:cubicBezTo>
                    <a:cubicBezTo>
                      <a:pt x="595" y="283"/>
                      <a:pt x="654" y="225"/>
                      <a:pt x="654" y="154"/>
                    </a:cubicBezTo>
                    <a:cubicBezTo>
                      <a:pt x="654" y="82"/>
                      <a:pt x="595" y="24"/>
                      <a:pt x="524" y="24"/>
                    </a:cubicBezTo>
                    <a:lnTo>
                      <a:pt x="154" y="24"/>
                    </a:lnTo>
                    <a:close/>
                    <a:moveTo>
                      <a:pt x="524" y="265"/>
                    </a:moveTo>
                    <a:cubicBezTo>
                      <a:pt x="154" y="265"/>
                      <a:pt x="154" y="265"/>
                      <a:pt x="154" y="265"/>
                    </a:cubicBezTo>
                    <a:cubicBezTo>
                      <a:pt x="92" y="265"/>
                      <a:pt x="42" y="215"/>
                      <a:pt x="42" y="154"/>
                    </a:cubicBezTo>
                    <a:cubicBezTo>
                      <a:pt x="42" y="92"/>
                      <a:pt x="92" y="42"/>
                      <a:pt x="154" y="42"/>
                    </a:cubicBezTo>
                    <a:cubicBezTo>
                      <a:pt x="524" y="42"/>
                      <a:pt x="524" y="42"/>
                      <a:pt x="524" y="42"/>
                    </a:cubicBezTo>
                    <a:cubicBezTo>
                      <a:pt x="586" y="42"/>
                      <a:pt x="636" y="92"/>
                      <a:pt x="636" y="154"/>
                    </a:cubicBezTo>
                    <a:cubicBezTo>
                      <a:pt x="636" y="215"/>
                      <a:pt x="586" y="265"/>
                      <a:pt x="524" y="265"/>
                    </a:cubicBezTo>
                    <a:close/>
                    <a:moveTo>
                      <a:pt x="154" y="66"/>
                    </a:moveTo>
                    <a:cubicBezTo>
                      <a:pt x="105" y="66"/>
                      <a:pt x="66" y="105"/>
                      <a:pt x="66" y="154"/>
                    </a:cubicBezTo>
                    <a:cubicBezTo>
                      <a:pt x="66" y="202"/>
                      <a:pt x="105" y="241"/>
                      <a:pt x="154" y="241"/>
                    </a:cubicBezTo>
                    <a:cubicBezTo>
                      <a:pt x="524" y="241"/>
                      <a:pt x="524" y="241"/>
                      <a:pt x="524" y="241"/>
                    </a:cubicBezTo>
                    <a:cubicBezTo>
                      <a:pt x="572" y="241"/>
                      <a:pt x="612" y="202"/>
                      <a:pt x="612" y="154"/>
                    </a:cubicBezTo>
                    <a:cubicBezTo>
                      <a:pt x="612" y="105"/>
                      <a:pt x="572" y="66"/>
                      <a:pt x="524" y="66"/>
                    </a:cubicBezTo>
                    <a:lnTo>
                      <a:pt x="154" y="66"/>
                    </a:ln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5" name="iŝḻîḋé"/>
              <p:cNvSpPr/>
              <p:nvPr/>
            </p:nvSpPr>
            <p:spPr bwMode="auto">
              <a:xfrm>
                <a:off x="3025776" y="3887788"/>
                <a:ext cx="85725"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6" name="íṧľïďè"/>
              <p:cNvSpPr/>
              <p:nvPr/>
            </p:nvSpPr>
            <p:spPr bwMode="auto">
              <a:xfrm>
                <a:off x="3198814" y="3887788"/>
                <a:ext cx="85725"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7" name="iṥľïďé"/>
              <p:cNvSpPr/>
              <p:nvPr/>
            </p:nvSpPr>
            <p:spPr bwMode="auto">
              <a:xfrm>
                <a:off x="3371851" y="3887788"/>
                <a:ext cx="85725"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8" name="isḷîḋè"/>
              <p:cNvSpPr/>
              <p:nvPr/>
            </p:nvSpPr>
            <p:spPr bwMode="auto">
              <a:xfrm>
                <a:off x="3025776" y="3257551"/>
                <a:ext cx="85725"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79" name="iṩ1iḓê"/>
              <p:cNvSpPr/>
              <p:nvPr/>
            </p:nvSpPr>
            <p:spPr bwMode="auto">
              <a:xfrm>
                <a:off x="3198814" y="3257551"/>
                <a:ext cx="85725"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80" name="îsľîḍê"/>
              <p:cNvSpPr/>
              <p:nvPr/>
            </p:nvSpPr>
            <p:spPr bwMode="auto">
              <a:xfrm>
                <a:off x="3371851" y="3257551"/>
                <a:ext cx="85725"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81" name="îŝ1idé"/>
              <p:cNvSpPr/>
              <p:nvPr/>
            </p:nvSpPr>
            <p:spPr bwMode="auto">
              <a:xfrm>
                <a:off x="4019551" y="2867026"/>
                <a:ext cx="87313" cy="103663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82" name="i$lîdè"/>
              <p:cNvSpPr/>
              <p:nvPr/>
            </p:nvSpPr>
            <p:spPr bwMode="auto">
              <a:xfrm>
                <a:off x="4003676" y="2851151"/>
                <a:ext cx="119063" cy="1068388"/>
              </a:xfrm>
              <a:custGeom>
                <a:avLst/>
                <a:gdLst>
                  <a:gd name="T0" fmla="*/ 75 w 75"/>
                  <a:gd name="T1" fmla="*/ 673 h 673"/>
                  <a:gd name="T2" fmla="*/ 0 w 75"/>
                  <a:gd name="T3" fmla="*/ 673 h 673"/>
                  <a:gd name="T4" fmla="*/ 0 w 75"/>
                  <a:gd name="T5" fmla="*/ 0 h 673"/>
                  <a:gd name="T6" fmla="*/ 75 w 75"/>
                  <a:gd name="T7" fmla="*/ 0 h 673"/>
                  <a:gd name="T8" fmla="*/ 75 w 75"/>
                  <a:gd name="T9" fmla="*/ 673 h 673"/>
                  <a:gd name="T10" fmla="*/ 21 w 75"/>
                  <a:gd name="T11" fmla="*/ 653 h 673"/>
                  <a:gd name="T12" fmla="*/ 55 w 75"/>
                  <a:gd name="T13" fmla="*/ 653 h 673"/>
                  <a:gd name="T14" fmla="*/ 55 w 75"/>
                  <a:gd name="T15" fmla="*/ 21 h 673"/>
                  <a:gd name="T16" fmla="*/ 21 w 75"/>
                  <a:gd name="T17" fmla="*/ 21 h 673"/>
                  <a:gd name="T18" fmla="*/ 21 w 75"/>
                  <a:gd name="T19" fmla="*/ 653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673">
                    <a:moveTo>
                      <a:pt x="75" y="673"/>
                    </a:moveTo>
                    <a:lnTo>
                      <a:pt x="0" y="673"/>
                    </a:lnTo>
                    <a:lnTo>
                      <a:pt x="0" y="0"/>
                    </a:lnTo>
                    <a:lnTo>
                      <a:pt x="75" y="0"/>
                    </a:lnTo>
                    <a:lnTo>
                      <a:pt x="75" y="673"/>
                    </a:lnTo>
                    <a:close/>
                    <a:moveTo>
                      <a:pt x="21" y="653"/>
                    </a:moveTo>
                    <a:lnTo>
                      <a:pt x="55" y="653"/>
                    </a:lnTo>
                    <a:lnTo>
                      <a:pt x="55" y="21"/>
                    </a:lnTo>
                    <a:lnTo>
                      <a:pt x="21" y="21"/>
                    </a:lnTo>
                    <a:lnTo>
                      <a:pt x="21" y="653"/>
                    </a:ln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83" name="îṣļïḍè"/>
              <p:cNvSpPr/>
              <p:nvPr/>
            </p:nvSpPr>
            <p:spPr bwMode="auto">
              <a:xfrm>
                <a:off x="2652714" y="2740026"/>
                <a:ext cx="773113" cy="138113"/>
              </a:xfrm>
              <a:custGeom>
                <a:avLst/>
                <a:gdLst>
                  <a:gd name="T0" fmla="*/ 495 w 572"/>
                  <a:gd name="T1" fmla="*/ 92 h 103"/>
                  <a:gd name="T2" fmla="*/ 417 w 572"/>
                  <a:gd name="T3" fmla="*/ 60 h 103"/>
                  <a:gd name="T4" fmla="*/ 295 w 572"/>
                  <a:gd name="T5" fmla="*/ 60 h 103"/>
                  <a:gd name="T6" fmla="*/ 292 w 572"/>
                  <a:gd name="T7" fmla="*/ 64 h 103"/>
                  <a:gd name="T8" fmla="*/ 291 w 572"/>
                  <a:gd name="T9" fmla="*/ 64 h 103"/>
                  <a:gd name="T10" fmla="*/ 139 w 572"/>
                  <a:gd name="T11" fmla="*/ 60 h 103"/>
                  <a:gd name="T12" fmla="*/ 17 w 572"/>
                  <a:gd name="T13" fmla="*/ 60 h 103"/>
                  <a:gd name="T14" fmla="*/ 0 w 572"/>
                  <a:gd name="T15" fmla="*/ 43 h 103"/>
                  <a:gd name="T16" fmla="*/ 156 w 572"/>
                  <a:gd name="T17" fmla="*/ 43 h 103"/>
                  <a:gd name="T18" fmla="*/ 278 w 572"/>
                  <a:gd name="T19" fmla="*/ 43 h 103"/>
                  <a:gd name="T20" fmla="*/ 281 w 572"/>
                  <a:gd name="T21" fmla="*/ 39 h 103"/>
                  <a:gd name="T22" fmla="*/ 282 w 572"/>
                  <a:gd name="T23" fmla="*/ 39 h 103"/>
                  <a:gd name="T24" fmla="*/ 434 w 572"/>
                  <a:gd name="T25" fmla="*/ 43 h 103"/>
                  <a:gd name="T26" fmla="*/ 555 w 572"/>
                  <a:gd name="T27" fmla="*/ 43 h 103"/>
                  <a:gd name="T28" fmla="*/ 572 w 572"/>
                  <a:gd name="T29" fmla="*/ 60 h 103"/>
                  <a:gd name="T30" fmla="*/ 495 w 572"/>
                  <a:gd name="T31" fmla="*/ 9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72" h="103">
                    <a:moveTo>
                      <a:pt x="495" y="92"/>
                    </a:moveTo>
                    <a:cubicBezTo>
                      <a:pt x="466" y="92"/>
                      <a:pt x="438" y="81"/>
                      <a:pt x="417" y="60"/>
                    </a:cubicBezTo>
                    <a:cubicBezTo>
                      <a:pt x="383" y="26"/>
                      <a:pt x="329" y="26"/>
                      <a:pt x="295" y="60"/>
                    </a:cubicBezTo>
                    <a:cubicBezTo>
                      <a:pt x="292" y="64"/>
                      <a:pt x="292" y="64"/>
                      <a:pt x="292" y="64"/>
                    </a:cubicBezTo>
                    <a:cubicBezTo>
                      <a:pt x="291" y="64"/>
                      <a:pt x="291" y="64"/>
                      <a:pt x="291" y="64"/>
                    </a:cubicBezTo>
                    <a:cubicBezTo>
                      <a:pt x="248" y="103"/>
                      <a:pt x="181" y="102"/>
                      <a:pt x="139" y="60"/>
                    </a:cubicBezTo>
                    <a:cubicBezTo>
                      <a:pt x="106" y="26"/>
                      <a:pt x="51" y="26"/>
                      <a:pt x="17" y="60"/>
                    </a:cubicBezTo>
                    <a:cubicBezTo>
                      <a:pt x="0" y="43"/>
                      <a:pt x="0" y="43"/>
                      <a:pt x="0" y="43"/>
                    </a:cubicBezTo>
                    <a:cubicBezTo>
                      <a:pt x="43" y="0"/>
                      <a:pt x="113" y="0"/>
                      <a:pt x="156" y="43"/>
                    </a:cubicBezTo>
                    <a:cubicBezTo>
                      <a:pt x="190" y="77"/>
                      <a:pt x="244" y="77"/>
                      <a:pt x="278" y="43"/>
                    </a:cubicBezTo>
                    <a:cubicBezTo>
                      <a:pt x="281" y="39"/>
                      <a:pt x="281" y="39"/>
                      <a:pt x="281" y="39"/>
                    </a:cubicBezTo>
                    <a:cubicBezTo>
                      <a:pt x="282" y="39"/>
                      <a:pt x="282" y="39"/>
                      <a:pt x="282" y="39"/>
                    </a:cubicBezTo>
                    <a:cubicBezTo>
                      <a:pt x="325" y="0"/>
                      <a:pt x="392" y="1"/>
                      <a:pt x="434" y="43"/>
                    </a:cubicBezTo>
                    <a:cubicBezTo>
                      <a:pt x="467" y="77"/>
                      <a:pt x="522" y="77"/>
                      <a:pt x="555" y="43"/>
                    </a:cubicBezTo>
                    <a:cubicBezTo>
                      <a:pt x="572" y="60"/>
                      <a:pt x="572" y="60"/>
                      <a:pt x="572" y="60"/>
                    </a:cubicBezTo>
                    <a:cubicBezTo>
                      <a:pt x="551" y="81"/>
                      <a:pt x="523" y="92"/>
                      <a:pt x="495" y="92"/>
                    </a:cubicBez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184" name="îṩľíḑé"/>
              <p:cNvSpPr/>
              <p:nvPr/>
            </p:nvSpPr>
            <p:spPr bwMode="auto">
              <a:xfrm>
                <a:off x="2652714" y="2887663"/>
                <a:ext cx="773113" cy="138113"/>
              </a:xfrm>
              <a:custGeom>
                <a:avLst/>
                <a:gdLst>
                  <a:gd name="T0" fmla="*/ 495 w 572"/>
                  <a:gd name="T1" fmla="*/ 92 h 102"/>
                  <a:gd name="T2" fmla="*/ 417 w 572"/>
                  <a:gd name="T3" fmla="*/ 60 h 102"/>
                  <a:gd name="T4" fmla="*/ 295 w 572"/>
                  <a:gd name="T5" fmla="*/ 60 h 102"/>
                  <a:gd name="T6" fmla="*/ 292 w 572"/>
                  <a:gd name="T7" fmla="*/ 63 h 102"/>
                  <a:gd name="T8" fmla="*/ 291 w 572"/>
                  <a:gd name="T9" fmla="*/ 63 h 102"/>
                  <a:gd name="T10" fmla="*/ 139 w 572"/>
                  <a:gd name="T11" fmla="*/ 60 h 102"/>
                  <a:gd name="T12" fmla="*/ 17 w 572"/>
                  <a:gd name="T13" fmla="*/ 60 h 102"/>
                  <a:gd name="T14" fmla="*/ 0 w 572"/>
                  <a:gd name="T15" fmla="*/ 43 h 102"/>
                  <a:gd name="T16" fmla="*/ 156 w 572"/>
                  <a:gd name="T17" fmla="*/ 43 h 102"/>
                  <a:gd name="T18" fmla="*/ 278 w 572"/>
                  <a:gd name="T19" fmla="*/ 43 h 102"/>
                  <a:gd name="T20" fmla="*/ 281 w 572"/>
                  <a:gd name="T21" fmla="*/ 39 h 102"/>
                  <a:gd name="T22" fmla="*/ 282 w 572"/>
                  <a:gd name="T23" fmla="*/ 39 h 102"/>
                  <a:gd name="T24" fmla="*/ 434 w 572"/>
                  <a:gd name="T25" fmla="*/ 43 h 102"/>
                  <a:gd name="T26" fmla="*/ 555 w 572"/>
                  <a:gd name="T27" fmla="*/ 43 h 102"/>
                  <a:gd name="T28" fmla="*/ 572 w 572"/>
                  <a:gd name="T29" fmla="*/ 60 h 102"/>
                  <a:gd name="T30" fmla="*/ 495 w 572"/>
                  <a:gd name="T31" fmla="*/ 9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72" h="102">
                    <a:moveTo>
                      <a:pt x="495" y="92"/>
                    </a:moveTo>
                    <a:cubicBezTo>
                      <a:pt x="466" y="92"/>
                      <a:pt x="438" y="81"/>
                      <a:pt x="417" y="60"/>
                    </a:cubicBezTo>
                    <a:cubicBezTo>
                      <a:pt x="383" y="26"/>
                      <a:pt x="329" y="26"/>
                      <a:pt x="295" y="60"/>
                    </a:cubicBezTo>
                    <a:cubicBezTo>
                      <a:pt x="292" y="63"/>
                      <a:pt x="292" y="63"/>
                      <a:pt x="292" y="63"/>
                    </a:cubicBezTo>
                    <a:cubicBezTo>
                      <a:pt x="291" y="63"/>
                      <a:pt x="291" y="63"/>
                      <a:pt x="291" y="63"/>
                    </a:cubicBezTo>
                    <a:cubicBezTo>
                      <a:pt x="248" y="102"/>
                      <a:pt x="181" y="101"/>
                      <a:pt x="139" y="60"/>
                    </a:cubicBezTo>
                    <a:cubicBezTo>
                      <a:pt x="106" y="26"/>
                      <a:pt x="51" y="26"/>
                      <a:pt x="17" y="60"/>
                    </a:cubicBezTo>
                    <a:cubicBezTo>
                      <a:pt x="0" y="43"/>
                      <a:pt x="0" y="43"/>
                      <a:pt x="0" y="43"/>
                    </a:cubicBezTo>
                    <a:cubicBezTo>
                      <a:pt x="43" y="0"/>
                      <a:pt x="113" y="0"/>
                      <a:pt x="156" y="43"/>
                    </a:cubicBezTo>
                    <a:cubicBezTo>
                      <a:pt x="190" y="76"/>
                      <a:pt x="244" y="76"/>
                      <a:pt x="278" y="43"/>
                    </a:cubicBezTo>
                    <a:cubicBezTo>
                      <a:pt x="281" y="39"/>
                      <a:pt x="281" y="39"/>
                      <a:pt x="281" y="39"/>
                    </a:cubicBezTo>
                    <a:cubicBezTo>
                      <a:pt x="282" y="39"/>
                      <a:pt x="282" y="39"/>
                      <a:pt x="282" y="39"/>
                    </a:cubicBezTo>
                    <a:cubicBezTo>
                      <a:pt x="325" y="0"/>
                      <a:pt x="392" y="1"/>
                      <a:pt x="434" y="43"/>
                    </a:cubicBezTo>
                    <a:cubicBezTo>
                      <a:pt x="467" y="76"/>
                      <a:pt x="522" y="76"/>
                      <a:pt x="555" y="43"/>
                    </a:cubicBezTo>
                    <a:cubicBezTo>
                      <a:pt x="572" y="60"/>
                      <a:pt x="572" y="60"/>
                      <a:pt x="572" y="60"/>
                    </a:cubicBezTo>
                    <a:cubicBezTo>
                      <a:pt x="551" y="81"/>
                      <a:pt x="523" y="92"/>
                      <a:pt x="495" y="92"/>
                    </a:cubicBez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56" name="î$ḻîḋê"/>
            <p:cNvSpPr/>
            <p:nvPr/>
          </p:nvSpPr>
          <p:spPr bwMode="auto">
            <a:xfrm>
              <a:off x="8256921" y="1218583"/>
              <a:ext cx="1430004" cy="464710"/>
            </a:xfrm>
            <a:prstGeom prst="roundRect">
              <a:avLst>
                <a:gd name="adj" fmla="val 14047"/>
              </a:avLst>
            </a:prstGeom>
            <a:solidFill>
              <a:schemeClr val="accent1"/>
            </a:solidFill>
            <a:ln w="38100">
              <a:noFill/>
            </a:ln>
          </p:spPr>
          <p:style>
            <a:lnRef idx="2">
              <a:schemeClr val="dk1"/>
            </a:lnRef>
            <a:fillRef idx="1">
              <a:schemeClr val="lt1"/>
            </a:fillRef>
            <a:effectRef idx="0">
              <a:schemeClr val="dk1"/>
            </a:effectRef>
            <a:fontRef idx="minor">
              <a:schemeClr val="dk1"/>
            </a:fontRef>
          </p:style>
          <p:txBody>
            <a:bodyPr wrap="none" rtlCol="0" anchor="ctr">
              <a:noAutofit/>
            </a:bodyPr>
            <a:lstStyle/>
            <a:p>
              <a:r>
                <a:rPr lang="zh-CN" altLang="en-US" sz="20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发表日期</a:t>
              </a:r>
            </a:p>
          </p:txBody>
        </p:sp>
        <p:sp>
          <p:nvSpPr>
            <p:cNvPr id="157" name="ïṡ1íde"/>
            <p:cNvSpPr/>
            <p:nvPr/>
          </p:nvSpPr>
          <p:spPr>
            <a:xfrm>
              <a:off x="7464770" y="1722773"/>
              <a:ext cx="4364355" cy="1109345"/>
            </a:xfrm>
            <a:prstGeom prst="snip2SameRect">
              <a:avLst>
                <a:gd name="adj1" fmla="val 0"/>
                <a:gd name="adj2" fmla="val 0"/>
              </a:avLst>
            </a:prstGeom>
            <a:ln>
              <a:noFill/>
            </a:ln>
          </p:spPr>
          <p:txBody>
            <a:bodyPr wrap="square" anchor="t">
              <a:noAutofit/>
            </a:bodyPr>
            <a:lstStyle/>
            <a:p>
              <a:pPr>
                <a:lnSpc>
                  <a:spcPct val="170000"/>
                </a:lnSpc>
                <a:spcBef>
                  <a:spcPct val="0"/>
                </a:spcBef>
              </a:pPr>
              <a:r>
                <a:rPr lang="zh-CN" sz="2000" dirty="0">
                  <a:latin typeface="Times New Roman" panose="02020603050405020304" charset="0"/>
                  <a:ea typeface="微软雅黑" panose="020B0503020204020204" pitchFamily="34" charset="-122"/>
                  <a:cs typeface="Times New Roman" panose="02020603050405020304" charset="0"/>
                  <a:sym typeface="Open Sans" panose="020B0606030504020204" pitchFamily="34" charset="0"/>
                </a:rPr>
                <a:t>在</a:t>
              </a:r>
              <a:r>
                <a:rPr lang="en-US" altLang="zh-CN" sz="2000" dirty="0">
                  <a:latin typeface="Times New Roman" panose="02020603050405020304" charset="0"/>
                  <a:ea typeface="微软雅黑" panose="020B0503020204020204" pitchFamily="34" charset="-122"/>
                  <a:cs typeface="Times New Roman" panose="02020603050405020304" charset="0"/>
                  <a:sym typeface="Open Sans" panose="020B0606030504020204" pitchFamily="34" charset="0"/>
                </a:rPr>
                <a:t>arXiv</a:t>
              </a:r>
              <a:r>
                <a:rPr lang="zh-CN" altLang="en-US" sz="2000" dirty="0">
                  <a:latin typeface="Times New Roman" panose="02020603050405020304" charset="0"/>
                  <a:ea typeface="微软雅黑" panose="020B0503020204020204" pitchFamily="34" charset="-122"/>
                  <a:cs typeface="Times New Roman" panose="02020603050405020304" charset="0"/>
                  <a:sym typeface="Open Sans" panose="020B0606030504020204" pitchFamily="34" charset="0"/>
                </a:rPr>
                <a:t>上发表于</a:t>
              </a:r>
              <a:r>
                <a:rPr lang="en-US" altLang="zh-CN" sz="2000" dirty="0"/>
                <a:t>23 Apr 2020</a:t>
              </a:r>
            </a:p>
            <a:p>
              <a:pPr>
                <a:lnSpc>
                  <a:spcPct val="170000"/>
                </a:lnSpc>
                <a:spcBef>
                  <a:spcPct val="0"/>
                </a:spcBef>
              </a:pPr>
              <a:r>
                <a:rPr lang="zh-CN" altLang="en-US" sz="2000" dirty="0">
                  <a:latin typeface="Times New Roman" panose="02020603050405020304" charset="0"/>
                  <a:ea typeface="微软雅黑" panose="020B0503020204020204" pitchFamily="34" charset="-122"/>
                  <a:cs typeface="Times New Roman" panose="02020603050405020304" charset="0"/>
                  <a:sym typeface="Open Sans" panose="020B0606030504020204" pitchFamily="34" charset="0"/>
                </a:rPr>
                <a:t>后被</a:t>
              </a:r>
              <a:r>
                <a:rPr lang="en-US" altLang="zh-CN" sz="2000" dirty="0">
                  <a:latin typeface="Times New Roman" panose="02020603050405020304" charset="0"/>
                  <a:ea typeface="微软雅黑" panose="020B0503020204020204" pitchFamily="34" charset="-122"/>
                  <a:cs typeface="Times New Roman" panose="02020603050405020304" charset="0"/>
                  <a:sym typeface="Open Sans" panose="020B0606030504020204" pitchFamily="34" charset="0"/>
                </a:rPr>
                <a:t>IEEE CVPR</a:t>
              </a:r>
              <a:r>
                <a:rPr lang="zh-CN" altLang="en-US" sz="2000" dirty="0">
                  <a:latin typeface="Times New Roman" panose="02020603050405020304" charset="0"/>
                  <a:ea typeface="微软雅黑" panose="020B0503020204020204" pitchFamily="34" charset="-122"/>
                  <a:cs typeface="Times New Roman" panose="02020603050405020304" charset="0"/>
                  <a:sym typeface="Open Sans" panose="020B0606030504020204" pitchFamily="34" charset="0"/>
                </a:rPr>
                <a:t>收录</a:t>
              </a:r>
            </a:p>
          </p:txBody>
        </p:sp>
        <p:sp>
          <p:nvSpPr>
            <p:cNvPr id="160" name="iṧḷïde"/>
            <p:cNvSpPr/>
            <p:nvPr/>
          </p:nvSpPr>
          <p:spPr bwMode="auto">
            <a:xfrm>
              <a:off x="8256921" y="3028325"/>
              <a:ext cx="1430004" cy="464710"/>
            </a:xfrm>
            <a:prstGeom prst="roundRect">
              <a:avLst>
                <a:gd name="adj" fmla="val 14047"/>
              </a:avLst>
            </a:prstGeom>
            <a:solidFill>
              <a:schemeClr val="accent1"/>
            </a:solidFill>
            <a:ln w="38100">
              <a:noFill/>
            </a:ln>
          </p:spPr>
          <p:style>
            <a:lnRef idx="2">
              <a:schemeClr val="dk1"/>
            </a:lnRef>
            <a:fillRef idx="1">
              <a:schemeClr val="lt1"/>
            </a:fillRef>
            <a:effectRef idx="0">
              <a:schemeClr val="dk1"/>
            </a:effectRef>
            <a:fontRef idx="minor">
              <a:schemeClr val="dk1"/>
            </a:fontRef>
          </p:style>
          <p:txBody>
            <a:bodyPr wrap="none" rtlCol="0" anchor="ctr">
              <a:noAutofit/>
            </a:bodyPr>
            <a:lstStyle/>
            <a:p>
              <a:r>
                <a:rPr lang="zh-CN" altLang="en-US" sz="2000" b="1" dirty="0">
                  <a:solidFill>
                    <a:schemeClr val="bg1"/>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关键词</a:t>
              </a:r>
            </a:p>
          </p:txBody>
        </p:sp>
        <p:sp>
          <p:nvSpPr>
            <p:cNvPr id="161" name="îślíḋê"/>
            <p:cNvSpPr/>
            <p:nvPr/>
          </p:nvSpPr>
          <p:spPr>
            <a:xfrm>
              <a:off x="7527635" y="3689368"/>
              <a:ext cx="4301490" cy="2409825"/>
            </a:xfrm>
            <a:prstGeom prst="snip2SameRect">
              <a:avLst>
                <a:gd name="adj1" fmla="val 0"/>
                <a:gd name="adj2" fmla="val 0"/>
              </a:avLst>
            </a:prstGeom>
            <a:ln>
              <a:noFill/>
            </a:ln>
          </p:spPr>
          <p:txBody>
            <a:bodyPr wrap="square" anchor="t"/>
            <a:lstStyle/>
            <a:p>
              <a:pPr>
                <a:lnSpc>
                  <a:spcPct val="170000"/>
                </a:lnSpc>
                <a:spcBef>
                  <a:spcPct val="0"/>
                </a:spcBef>
              </a:pPr>
              <a:r>
                <a:rPr lang="en-US" altLang="zh-CN" sz="2800" dirty="0">
                  <a:latin typeface="Times New Roman" panose="02020603050405020304" charset="0"/>
                  <a:ea typeface="微软雅黑" panose="020B0503020204020204" pitchFamily="34" charset="-122"/>
                  <a:cs typeface="Times New Roman" panose="02020603050405020304" charset="0"/>
                </a:rPr>
                <a:t>Computer Vision and Pattern Recognition;</a:t>
              </a:r>
            </a:p>
            <a:p>
              <a:pPr>
                <a:lnSpc>
                  <a:spcPct val="170000"/>
                </a:lnSpc>
                <a:spcBef>
                  <a:spcPct val="0"/>
                </a:spcBef>
              </a:pPr>
              <a:r>
                <a:rPr lang="en-US" altLang="zh-CN" sz="2800" dirty="0">
                  <a:latin typeface="Times New Roman" panose="02020603050405020304" charset="0"/>
                  <a:ea typeface="微软雅黑" panose="020B0503020204020204" pitchFamily="34" charset="-122"/>
                  <a:cs typeface="Times New Roman" panose="02020603050405020304" charset="0"/>
                </a:rPr>
                <a:t>Image and Video Processing;</a:t>
              </a:r>
              <a:endParaRPr sz="2800" dirty="0">
                <a:latin typeface="Times New Roman" panose="02020603050405020304" charset="0"/>
                <a:ea typeface="微软雅黑" panose="020B0503020204020204" pitchFamily="34" charset="-122"/>
                <a:cs typeface="Times New Roman" panose="02020603050405020304" charset="0"/>
                <a:sym typeface="Open Sans" panose="020B0606030504020204" pitchFamily="34" charset="0"/>
              </a:endParaRPr>
            </a:p>
          </p:txBody>
        </p:sp>
        <p:cxnSp>
          <p:nvCxnSpPr>
            <p:cNvPr id="162" name="直接连接符 161"/>
            <p:cNvCxnSpPr/>
            <p:nvPr/>
          </p:nvCxnSpPr>
          <p:spPr>
            <a:xfrm>
              <a:off x="7865760" y="2929499"/>
              <a:ext cx="3263568"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64" name="îṥ1íḓé"/>
            <p:cNvSpPr txBox="1"/>
            <p:nvPr/>
          </p:nvSpPr>
          <p:spPr>
            <a:xfrm>
              <a:off x="658205" y="1497348"/>
              <a:ext cx="3431540" cy="1899964"/>
            </a:xfrm>
            <a:prstGeom prst="rect">
              <a:avLst/>
            </a:prstGeom>
            <a:noFill/>
            <a:ln>
              <a:noFill/>
            </a:ln>
          </p:spPr>
          <p:txBody>
            <a:bodyPr wrap="square" lIns="90000" tIns="46800" rIns="90000" bIns="46800" anchor="b" anchorCtr="0"/>
            <a:lstStyle/>
            <a:p>
              <a:pPr>
                <a:buSzPct val="25000"/>
              </a:pPr>
              <a:endParaRPr lang="en-US" sz="2000" b="1" dirty="0">
                <a:latin typeface="Times New Roman" panose="02020603050405020304" charset="0"/>
                <a:ea typeface="微软雅黑" panose="020B0503020204020204" pitchFamily="34" charset="-122"/>
                <a:cs typeface="Times New Roman" panose="02020603050405020304" charset="0"/>
                <a:sym typeface="Open Sans" panose="020B0606030504020204" pitchFamily="34" charset="0"/>
              </a:endParaRPr>
            </a:p>
            <a:p>
              <a:pPr>
                <a:buSzPct val="25000"/>
              </a:pPr>
              <a:r>
                <a:rPr lang="zh-CN" altLang="en-US" sz="2000" b="1" dirty="0">
                  <a:latin typeface="Times New Roman" panose="02020603050405020304" charset="0"/>
                  <a:ea typeface="微软雅黑" panose="020B0503020204020204" pitchFamily="34" charset="-122"/>
                  <a:cs typeface="Times New Roman" panose="02020603050405020304" charset="0"/>
                  <a:sym typeface="Open Sans" panose="020B0606030504020204" pitchFamily="34" charset="0"/>
                </a:rPr>
                <a:t>作者：</a:t>
              </a:r>
            </a:p>
            <a:p>
              <a:pPr>
                <a:buSzPct val="25000"/>
              </a:pPr>
              <a:r>
                <a:rPr lang="en-US" altLang="zh-CN" sz="2400" dirty="0">
                  <a:latin typeface="Times New Roman" panose="02020603050405020304" charset="0"/>
                  <a:ea typeface="微软雅黑" panose="020B0503020204020204" pitchFamily="34" charset="-122"/>
                  <a:cs typeface="Times New Roman" panose="02020603050405020304" charset="0"/>
                </a:rPr>
                <a:t>Alexey </a:t>
              </a:r>
              <a:r>
                <a:rPr lang="en-US" altLang="zh-CN" sz="2400" dirty="0" err="1">
                  <a:latin typeface="Times New Roman" panose="02020603050405020304" charset="0"/>
                  <a:ea typeface="微软雅黑" panose="020B0503020204020204" pitchFamily="34" charset="-122"/>
                  <a:cs typeface="Times New Roman" panose="02020603050405020304" charset="0"/>
                </a:rPr>
                <a:t>Bochkovskiy</a:t>
              </a:r>
              <a:r>
                <a:rPr lang="en-US" altLang="zh-CN" sz="2400" dirty="0">
                  <a:latin typeface="Times New Roman" panose="02020603050405020304" charset="0"/>
                  <a:ea typeface="微软雅黑" panose="020B0503020204020204" pitchFamily="34" charset="-122"/>
                  <a:cs typeface="Times New Roman" panose="02020603050405020304" charset="0"/>
                </a:rPr>
                <a:t>, </a:t>
              </a:r>
            </a:p>
            <a:p>
              <a:pPr>
                <a:buSzPct val="25000"/>
              </a:pPr>
              <a:r>
                <a:rPr lang="en-US" altLang="zh-CN" sz="2400" dirty="0" err="1">
                  <a:latin typeface="Times New Roman" panose="02020603050405020304" charset="0"/>
                  <a:ea typeface="微软雅黑" panose="020B0503020204020204" pitchFamily="34" charset="-122"/>
                  <a:cs typeface="Times New Roman" panose="02020603050405020304" charset="0"/>
                </a:rPr>
                <a:t>Chien</a:t>
              </a:r>
              <a:r>
                <a:rPr lang="en-US" altLang="zh-CN" sz="2400" dirty="0">
                  <a:latin typeface="Times New Roman" panose="02020603050405020304" charset="0"/>
                  <a:ea typeface="微软雅黑" panose="020B0503020204020204" pitchFamily="34" charset="-122"/>
                  <a:cs typeface="Times New Roman" panose="02020603050405020304" charset="0"/>
                </a:rPr>
                <a:t>-Yao Wang,</a:t>
              </a:r>
            </a:p>
            <a:p>
              <a:pPr>
                <a:buSzPct val="25000"/>
              </a:pPr>
              <a:r>
                <a:rPr lang="en-US" altLang="zh-CN" sz="2400" dirty="0">
                  <a:latin typeface="Times New Roman" panose="02020603050405020304" charset="0"/>
                  <a:ea typeface="微软雅黑" panose="020B0503020204020204" pitchFamily="34" charset="-122"/>
                  <a:cs typeface="Times New Roman" panose="02020603050405020304" charset="0"/>
                </a:rPr>
                <a:t> Hong-Yuan Mark Liao</a:t>
              </a:r>
            </a:p>
            <a:p>
              <a:pPr>
                <a:buSzPct val="25000"/>
              </a:pPr>
              <a:endParaRPr lang="en-US" altLang="zh-CN" sz="2000" dirty="0">
                <a:latin typeface="Times New Roman" panose="02020603050405020304" charset="0"/>
                <a:ea typeface="微软雅黑" panose="020B0503020204020204" pitchFamily="34" charset="-122"/>
                <a:cs typeface="Times New Roman" panose="02020603050405020304" charset="0"/>
              </a:endParaRPr>
            </a:p>
          </p:txBody>
        </p:sp>
      </p:grpSp>
      <p:sp>
        <p:nvSpPr>
          <p:cNvPr id="3" name="îṥ1íḓé"/>
          <p:cNvSpPr txBox="1"/>
          <p:nvPr>
            <p:custDataLst>
              <p:tags r:id="rId2"/>
            </p:custDataLst>
          </p:nvPr>
        </p:nvSpPr>
        <p:spPr>
          <a:xfrm>
            <a:off x="454702" y="3477637"/>
            <a:ext cx="3326765" cy="1005840"/>
          </a:xfrm>
          <a:prstGeom prst="rect">
            <a:avLst/>
          </a:prstGeom>
          <a:noFill/>
          <a:ln>
            <a:noFill/>
          </a:ln>
        </p:spPr>
        <p:txBody>
          <a:bodyPr wrap="square" lIns="90000" tIns="46800" rIns="90000" bIns="46800" anchor="b" anchorCtr="0"/>
          <a:lstStyle/>
          <a:p>
            <a:pPr>
              <a:buSzPct val="25000"/>
            </a:pPr>
            <a:r>
              <a:rPr lang="zh-CN" altLang="en-US" sz="2000" b="1"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来源于</a:t>
            </a:r>
          </a:p>
        </p:txBody>
      </p:sp>
      <p:pic>
        <p:nvPicPr>
          <p:cNvPr id="5" name="图片 4">
            <a:extLst>
              <a:ext uri="{FF2B5EF4-FFF2-40B4-BE49-F238E27FC236}">
                <a16:creationId xmlns:a16="http://schemas.microsoft.com/office/drawing/2014/main" id="{B461B893-116A-4CE5-ABD4-1C0C70A8AC72}"/>
              </a:ext>
            </a:extLst>
          </p:cNvPr>
          <p:cNvPicPr>
            <a:picLocks noChangeAspect="1"/>
          </p:cNvPicPr>
          <p:nvPr/>
        </p:nvPicPr>
        <p:blipFill>
          <a:blip r:embed="rId6"/>
          <a:stretch>
            <a:fillRect/>
          </a:stretch>
        </p:blipFill>
        <p:spPr>
          <a:xfrm>
            <a:off x="338411" y="4478286"/>
            <a:ext cx="3914775" cy="1962150"/>
          </a:xfrm>
          <a:prstGeom prst="rect">
            <a:avLst/>
          </a:prstGeom>
        </p:spPr>
      </p:pic>
      <p:pic>
        <p:nvPicPr>
          <p:cNvPr id="7" name="图片 6">
            <a:extLst>
              <a:ext uri="{FF2B5EF4-FFF2-40B4-BE49-F238E27FC236}">
                <a16:creationId xmlns:a16="http://schemas.microsoft.com/office/drawing/2014/main" id="{0A5906BA-D8ED-4F96-BED1-ABEA2AE564AD}"/>
              </a:ext>
            </a:extLst>
          </p:cNvPr>
          <p:cNvPicPr>
            <a:picLocks noChangeAspect="1"/>
          </p:cNvPicPr>
          <p:nvPr/>
        </p:nvPicPr>
        <p:blipFill>
          <a:blip r:embed="rId7"/>
          <a:stretch>
            <a:fillRect/>
          </a:stretch>
        </p:blipFill>
        <p:spPr>
          <a:xfrm>
            <a:off x="1331572" y="4006071"/>
            <a:ext cx="2286000" cy="533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wipe(left)">
                                      <p:cBhvr>
                                        <p:cTn id="7" dur="1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02</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研究背景</a:t>
              </a:r>
            </a:p>
          </p:txBody>
        </p:sp>
      </p:grpSp>
      <p:pic>
        <p:nvPicPr>
          <p:cNvPr id="3" name="图片 2">
            <a:extLst>
              <a:ext uri="{FF2B5EF4-FFF2-40B4-BE49-F238E27FC236}">
                <a16:creationId xmlns:a16="http://schemas.microsoft.com/office/drawing/2014/main" id="{F05C958F-FE51-4A48-A508-1ED8445AD6C9}"/>
              </a:ext>
            </a:extLst>
          </p:cNvPr>
          <p:cNvPicPr>
            <a:picLocks noChangeAspect="1"/>
          </p:cNvPicPr>
          <p:nvPr/>
        </p:nvPicPr>
        <p:blipFill rotWithShape="1">
          <a:blip r:embed="rId4"/>
          <a:srcRect r="1047" b="4225"/>
          <a:stretch/>
        </p:blipFill>
        <p:spPr>
          <a:xfrm>
            <a:off x="278535" y="1410796"/>
            <a:ext cx="6457826" cy="4918112"/>
          </a:xfrm>
          <a:prstGeom prst="rect">
            <a:avLst/>
          </a:prstGeom>
        </p:spPr>
      </p:pic>
      <p:sp>
        <p:nvSpPr>
          <p:cNvPr id="244" name="文本框 243">
            <a:extLst>
              <a:ext uri="{FF2B5EF4-FFF2-40B4-BE49-F238E27FC236}">
                <a16:creationId xmlns:a16="http://schemas.microsoft.com/office/drawing/2014/main" id="{12114D97-08C8-461E-8490-F0BB4516F22D}"/>
              </a:ext>
            </a:extLst>
          </p:cNvPr>
          <p:cNvSpPr txBox="1"/>
          <p:nvPr/>
        </p:nvSpPr>
        <p:spPr>
          <a:xfrm>
            <a:off x="7475690" y="1410796"/>
            <a:ext cx="4437775" cy="4112601"/>
          </a:xfrm>
          <a:prstGeom prst="rect">
            <a:avLst/>
          </a:prstGeom>
          <a:noFill/>
        </p:spPr>
        <p:txBody>
          <a:bodyPr wrap="square">
            <a:spAutoFit/>
          </a:bodyPr>
          <a:lstStyle/>
          <a:p>
            <a:pPr algn="l"/>
            <a:endParaRPr lang="en-US" altLang="zh-CN" b="1" i="0" dirty="0">
              <a:solidFill>
                <a:srgbClr val="555555"/>
              </a:solidFill>
              <a:effectLst/>
              <a:latin typeface="suxingme"/>
            </a:endParaRPr>
          </a:p>
          <a:p>
            <a:pPr algn="l">
              <a:lnSpc>
                <a:spcPct val="150000"/>
              </a:lnSpc>
            </a:pPr>
            <a:r>
              <a:rPr lang="en-US" altLang="zh-CN" sz="2000" b="1" i="0" dirty="0">
                <a:solidFill>
                  <a:srgbClr val="555555"/>
                </a:solidFill>
                <a:effectLst/>
                <a:latin typeface="suxingme"/>
              </a:rPr>
              <a:t>YOLOv4</a:t>
            </a:r>
            <a:r>
              <a:rPr lang="zh-CN" altLang="en-US" sz="2000" b="1" i="0" dirty="0">
                <a:solidFill>
                  <a:srgbClr val="555555"/>
                </a:solidFill>
                <a:effectLst/>
                <a:latin typeface="suxingme"/>
              </a:rPr>
              <a:t>使用的技巧</a:t>
            </a:r>
          </a:p>
          <a:p>
            <a:pPr algn="l">
              <a:lnSpc>
                <a:spcPct val="150000"/>
              </a:lnSpc>
            </a:pPr>
            <a:r>
              <a:rPr lang="zh-CN" altLang="en-US" b="1" i="0" dirty="0">
                <a:solidFill>
                  <a:srgbClr val="3D464D"/>
                </a:solidFill>
                <a:effectLst/>
                <a:latin typeface="suxingme"/>
              </a:rPr>
              <a:t>使用新特性：</a:t>
            </a:r>
            <a:r>
              <a:rPr lang="en-US" altLang="zh-CN" b="0" i="0" dirty="0">
                <a:solidFill>
                  <a:srgbClr val="3D464D"/>
                </a:solidFill>
                <a:effectLst/>
                <a:latin typeface="suxingme"/>
              </a:rPr>
              <a:t>WRC</a:t>
            </a:r>
            <a:r>
              <a:rPr lang="zh-CN" altLang="en-US" b="0" i="0" dirty="0">
                <a:solidFill>
                  <a:srgbClr val="3D464D"/>
                </a:solidFill>
                <a:effectLst/>
                <a:latin typeface="suxingme"/>
              </a:rPr>
              <a:t>、</a:t>
            </a:r>
            <a:r>
              <a:rPr lang="en-US" altLang="zh-CN" b="0" i="0" dirty="0">
                <a:solidFill>
                  <a:srgbClr val="3D464D"/>
                </a:solidFill>
                <a:effectLst/>
                <a:latin typeface="suxingme"/>
              </a:rPr>
              <a:t>CSP</a:t>
            </a:r>
            <a:r>
              <a:rPr lang="zh-CN" altLang="en-US" b="0" i="0" dirty="0">
                <a:solidFill>
                  <a:srgbClr val="3D464D"/>
                </a:solidFill>
                <a:effectLst/>
                <a:latin typeface="suxingme"/>
              </a:rPr>
              <a:t>、</a:t>
            </a:r>
            <a:r>
              <a:rPr lang="en-US" altLang="zh-CN" b="0" i="0" dirty="0" err="1">
                <a:solidFill>
                  <a:srgbClr val="3D464D"/>
                </a:solidFill>
                <a:effectLst/>
                <a:latin typeface="suxingme"/>
              </a:rPr>
              <a:t>CmBN</a:t>
            </a:r>
            <a:r>
              <a:rPr lang="zh-CN" altLang="en-US" b="0" i="0" dirty="0">
                <a:solidFill>
                  <a:srgbClr val="3D464D"/>
                </a:solidFill>
                <a:effectLst/>
                <a:latin typeface="suxingme"/>
              </a:rPr>
              <a:t>、</a:t>
            </a:r>
            <a:r>
              <a:rPr lang="en-US" altLang="zh-CN" b="0" i="0" dirty="0">
                <a:solidFill>
                  <a:srgbClr val="3D464D"/>
                </a:solidFill>
                <a:effectLst/>
                <a:latin typeface="suxingme"/>
              </a:rPr>
              <a:t>SAT</a:t>
            </a:r>
            <a:r>
              <a:rPr lang="zh-CN" altLang="en-US" b="0" i="0" dirty="0">
                <a:solidFill>
                  <a:srgbClr val="3D464D"/>
                </a:solidFill>
                <a:effectLst/>
                <a:latin typeface="suxingme"/>
              </a:rPr>
              <a:t>、</a:t>
            </a:r>
            <a:r>
              <a:rPr lang="en-US" altLang="zh-CN" b="0" i="0" dirty="0">
                <a:solidFill>
                  <a:srgbClr val="3D464D"/>
                </a:solidFill>
                <a:effectLst/>
                <a:latin typeface="suxingme"/>
              </a:rPr>
              <a:t>Mish </a:t>
            </a:r>
            <a:r>
              <a:rPr lang="zh-CN" altLang="en-US" b="0" i="0" dirty="0">
                <a:solidFill>
                  <a:srgbClr val="3D464D"/>
                </a:solidFill>
                <a:effectLst/>
                <a:latin typeface="suxingme"/>
              </a:rPr>
              <a:t>激活函数、</a:t>
            </a:r>
            <a:r>
              <a:rPr lang="en-US" altLang="zh-CN" b="0" i="0" dirty="0">
                <a:solidFill>
                  <a:srgbClr val="3D464D"/>
                </a:solidFill>
                <a:effectLst/>
                <a:latin typeface="suxingme"/>
              </a:rPr>
              <a:t>Mosaic</a:t>
            </a:r>
            <a:r>
              <a:rPr lang="zh-CN" altLang="en-US" b="0" i="0" dirty="0">
                <a:solidFill>
                  <a:srgbClr val="3D464D"/>
                </a:solidFill>
                <a:effectLst/>
                <a:latin typeface="suxingme"/>
              </a:rPr>
              <a:t>数据增强、</a:t>
            </a:r>
            <a:r>
              <a:rPr lang="en-US" altLang="zh-CN" b="0" i="0" dirty="0" err="1">
                <a:solidFill>
                  <a:srgbClr val="3D464D"/>
                </a:solidFill>
                <a:effectLst/>
                <a:latin typeface="suxingme"/>
              </a:rPr>
              <a:t>CmBN</a:t>
            </a:r>
            <a:r>
              <a:rPr lang="zh-CN" altLang="en-US" b="0" i="0" dirty="0">
                <a:solidFill>
                  <a:srgbClr val="3D464D"/>
                </a:solidFill>
                <a:effectLst/>
                <a:latin typeface="suxingme"/>
              </a:rPr>
              <a:t>、</a:t>
            </a:r>
            <a:r>
              <a:rPr lang="en-US" altLang="zh-CN" b="0" i="0" dirty="0" err="1">
                <a:solidFill>
                  <a:srgbClr val="3D464D"/>
                </a:solidFill>
                <a:effectLst/>
                <a:latin typeface="suxingme"/>
              </a:rPr>
              <a:t>DropBlock</a:t>
            </a:r>
            <a:r>
              <a:rPr lang="zh-CN" altLang="en-US" b="0" i="0" dirty="0">
                <a:solidFill>
                  <a:srgbClr val="3D464D"/>
                </a:solidFill>
                <a:effectLst/>
                <a:latin typeface="suxingme"/>
              </a:rPr>
              <a:t>正则化、</a:t>
            </a:r>
            <a:r>
              <a:rPr lang="en-US" altLang="zh-CN" b="0" i="0" dirty="0" err="1">
                <a:solidFill>
                  <a:srgbClr val="3D464D"/>
                </a:solidFill>
                <a:effectLst/>
                <a:latin typeface="suxingme"/>
              </a:rPr>
              <a:t>CIoU</a:t>
            </a:r>
            <a:r>
              <a:rPr lang="zh-CN" altLang="en-US" b="0" i="0" dirty="0">
                <a:solidFill>
                  <a:srgbClr val="3D464D"/>
                </a:solidFill>
                <a:effectLst/>
                <a:latin typeface="suxingme"/>
              </a:rPr>
              <a:t>损失，结合这些技巧实现先进的结果。</a:t>
            </a:r>
            <a:r>
              <a:rPr lang="zh-CN" altLang="en-US" b="1" dirty="0"/>
              <a:t>主要目标就是设计一个仅在单个计算系统（比如单个</a:t>
            </a:r>
            <a:r>
              <a:rPr lang="en-US" altLang="zh-CN" b="1" dirty="0"/>
              <a:t>GPU</a:t>
            </a:r>
            <a:r>
              <a:rPr lang="zh-CN" altLang="en-US" b="1" dirty="0"/>
              <a:t>）上就可以快速运行的目标检测器并且对并行计算进行优化</a:t>
            </a:r>
            <a:r>
              <a:rPr lang="zh-CN" altLang="en-US" dirty="0"/>
              <a:t>，并非减低计量计算量理论指标（</a:t>
            </a:r>
            <a:r>
              <a:rPr lang="en-US" altLang="zh-CN" dirty="0"/>
              <a:t>BFLOP</a:t>
            </a:r>
            <a:r>
              <a:rPr lang="zh-CN" altLang="en-US" dirty="0"/>
              <a:t>）。</a:t>
            </a:r>
            <a:endParaRPr lang="en-US" altLang="zh-CN" b="0" i="0" dirty="0">
              <a:solidFill>
                <a:srgbClr val="3D464D"/>
              </a:solidFill>
              <a:effectLst/>
              <a:latin typeface="suxingme"/>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8" name="图片 7">
            <a:extLst>
              <a:ext uri="{FF2B5EF4-FFF2-40B4-BE49-F238E27FC236}">
                <a16:creationId xmlns:a16="http://schemas.microsoft.com/office/drawing/2014/main" id="{B97473F5-CCEC-4719-BD1D-B7EB8859AB92}"/>
              </a:ext>
            </a:extLst>
          </p:cNvPr>
          <p:cNvPicPr>
            <a:picLocks noChangeAspect="1"/>
          </p:cNvPicPr>
          <p:nvPr/>
        </p:nvPicPr>
        <p:blipFill rotWithShape="1">
          <a:blip r:embed="rId4"/>
          <a:srcRect r="13" b="6672"/>
          <a:stretch/>
        </p:blipFill>
        <p:spPr>
          <a:xfrm>
            <a:off x="2468193" y="3601898"/>
            <a:ext cx="6896057" cy="3137831"/>
          </a:xfrm>
          <a:prstGeom prst="rect">
            <a:avLst/>
          </a:prstGeom>
        </p:spPr>
      </p:pic>
      <p:pic>
        <p:nvPicPr>
          <p:cNvPr id="11" name="图片 10">
            <a:extLst>
              <a:ext uri="{FF2B5EF4-FFF2-40B4-BE49-F238E27FC236}">
                <a16:creationId xmlns:a16="http://schemas.microsoft.com/office/drawing/2014/main" id="{505F2900-3228-43D2-941B-B2111676EBE2}"/>
              </a:ext>
            </a:extLst>
          </p:cNvPr>
          <p:cNvPicPr>
            <a:picLocks noChangeAspect="1"/>
          </p:cNvPicPr>
          <p:nvPr/>
        </p:nvPicPr>
        <p:blipFill>
          <a:blip r:embed="rId5"/>
          <a:stretch>
            <a:fillRect/>
          </a:stretch>
        </p:blipFill>
        <p:spPr>
          <a:xfrm>
            <a:off x="1864269" y="884408"/>
            <a:ext cx="9165899" cy="27174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3" name="图片 2">
            <a:extLst>
              <a:ext uri="{FF2B5EF4-FFF2-40B4-BE49-F238E27FC236}">
                <a16:creationId xmlns:a16="http://schemas.microsoft.com/office/drawing/2014/main" id="{65F305A4-0B22-4571-B37A-D5B1D9C8A658}"/>
              </a:ext>
            </a:extLst>
          </p:cNvPr>
          <p:cNvPicPr>
            <a:picLocks noChangeAspect="1"/>
          </p:cNvPicPr>
          <p:nvPr/>
        </p:nvPicPr>
        <p:blipFill>
          <a:blip r:embed="rId4"/>
          <a:stretch>
            <a:fillRect/>
          </a:stretch>
        </p:blipFill>
        <p:spPr>
          <a:xfrm>
            <a:off x="605704" y="1410796"/>
            <a:ext cx="11067963" cy="4831753"/>
          </a:xfrm>
          <a:prstGeom prst="rect">
            <a:avLst/>
          </a:prstGeom>
        </p:spPr>
      </p:pic>
    </p:spTree>
    <p:extLst>
      <p:ext uri="{BB962C8B-B14F-4D97-AF65-F5344CB8AC3E}">
        <p14:creationId xmlns:p14="http://schemas.microsoft.com/office/powerpoint/2010/main" val="283645705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4" name="图片 3">
            <a:extLst>
              <a:ext uri="{FF2B5EF4-FFF2-40B4-BE49-F238E27FC236}">
                <a16:creationId xmlns:a16="http://schemas.microsoft.com/office/drawing/2014/main" id="{3A4773AC-4F75-4821-A48B-2ADDA298E056}"/>
              </a:ext>
            </a:extLst>
          </p:cNvPr>
          <p:cNvPicPr>
            <a:picLocks noChangeAspect="1"/>
          </p:cNvPicPr>
          <p:nvPr/>
        </p:nvPicPr>
        <p:blipFill>
          <a:blip r:embed="rId4"/>
          <a:stretch>
            <a:fillRect/>
          </a:stretch>
        </p:blipFill>
        <p:spPr>
          <a:xfrm>
            <a:off x="4268225" y="367357"/>
            <a:ext cx="4207997" cy="627448"/>
          </a:xfrm>
          <a:prstGeom prst="rect">
            <a:avLst/>
          </a:prstGeom>
        </p:spPr>
      </p:pic>
      <p:pic>
        <p:nvPicPr>
          <p:cNvPr id="6" name="图片 5">
            <a:extLst>
              <a:ext uri="{FF2B5EF4-FFF2-40B4-BE49-F238E27FC236}">
                <a16:creationId xmlns:a16="http://schemas.microsoft.com/office/drawing/2014/main" id="{2FF31999-7DF9-4CCC-BEFD-7C584B2F7C8F}"/>
              </a:ext>
            </a:extLst>
          </p:cNvPr>
          <p:cNvPicPr>
            <a:picLocks noChangeAspect="1"/>
          </p:cNvPicPr>
          <p:nvPr/>
        </p:nvPicPr>
        <p:blipFill>
          <a:blip r:embed="rId5"/>
          <a:stretch>
            <a:fillRect/>
          </a:stretch>
        </p:blipFill>
        <p:spPr>
          <a:xfrm>
            <a:off x="1662947" y="1087688"/>
            <a:ext cx="9930156" cy="565277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33688" y="212922"/>
            <a:ext cx="4128152" cy="1036320"/>
            <a:chOff x="504808" y="294202"/>
            <a:chExt cx="4128152" cy="1036320"/>
          </a:xfrm>
        </p:grpSpPr>
        <p:grpSp>
          <p:nvGrpSpPr>
            <p:cNvPr id="9" name="组合 8"/>
            <p:cNvGrpSpPr/>
            <p:nvPr/>
          </p:nvGrpSpPr>
          <p:grpSpPr>
            <a:xfrm>
              <a:off x="504808" y="294202"/>
              <a:ext cx="1057243" cy="1036320"/>
              <a:chOff x="2597768" y="0"/>
              <a:chExt cx="6996463" cy="685800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7768" y="0"/>
                <a:ext cx="6996463" cy="6858000"/>
              </a:xfrm>
              <a:prstGeom prst="rect">
                <a:avLst/>
              </a:prstGeom>
              <a:effectLst>
                <a:outerShdw blurRad="63500" sx="102000" sy="102000" algn="ctr" rotWithShape="0">
                  <a:prstClr val="black">
                    <a:alpha val="40000"/>
                  </a:prstClr>
                </a:outerShdw>
              </a:effectLst>
            </p:spPr>
          </p:pic>
          <p:sp>
            <p:nvSpPr>
              <p:cNvPr id="14" name="椭圆 13"/>
              <p:cNvSpPr/>
              <p:nvPr/>
            </p:nvSpPr>
            <p:spPr>
              <a:xfrm>
                <a:off x="3736109" y="1069109"/>
                <a:ext cx="4719782" cy="4719782"/>
              </a:xfrm>
              <a:prstGeom prst="ellipse">
                <a:avLst/>
              </a:prstGeom>
              <a:ln>
                <a:noFill/>
              </a:ln>
              <a:effectLst>
                <a:outerShdw blurRad="152400" sx="102000" sy="102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03</a:t>
                </a:r>
                <a:endParaRPr lang="zh-CN" altLang="en-US" sz="20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grpSp>
        <p:sp>
          <p:nvSpPr>
            <p:cNvPr id="16" name="文本框 15"/>
            <p:cNvSpPr txBox="1"/>
            <p:nvPr/>
          </p:nvSpPr>
          <p:spPr>
            <a:xfrm>
              <a:off x="1855016" y="448637"/>
              <a:ext cx="2777944" cy="398780"/>
            </a:xfrm>
            <a:prstGeom prst="rect">
              <a:avLst/>
            </a:prstGeom>
            <a:noFill/>
          </p:spPr>
          <p:txBody>
            <a:bodyPr wrap="square" rtlCol="0">
              <a:spAutoFit/>
            </a:bodyPr>
            <a:lstStyle/>
            <a:p>
              <a:r>
                <a:rPr lang="zh-CN" altLang="en-US" sz="2000" spc="600" dirty="0">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研究内容</a:t>
              </a:r>
            </a:p>
          </p:txBody>
        </p:sp>
      </p:grpSp>
      <p:pic>
        <p:nvPicPr>
          <p:cNvPr id="4" name="图片 3">
            <a:extLst>
              <a:ext uri="{FF2B5EF4-FFF2-40B4-BE49-F238E27FC236}">
                <a16:creationId xmlns:a16="http://schemas.microsoft.com/office/drawing/2014/main" id="{5EAE3AE4-0E73-4491-BF9C-36A27F4632AD}"/>
              </a:ext>
            </a:extLst>
          </p:cNvPr>
          <p:cNvPicPr>
            <a:picLocks noChangeAspect="1"/>
          </p:cNvPicPr>
          <p:nvPr/>
        </p:nvPicPr>
        <p:blipFill>
          <a:blip r:embed="rId4"/>
          <a:stretch>
            <a:fillRect/>
          </a:stretch>
        </p:blipFill>
        <p:spPr>
          <a:xfrm>
            <a:off x="142875" y="1671353"/>
            <a:ext cx="11906250" cy="4857750"/>
          </a:xfrm>
          <a:prstGeom prst="rect">
            <a:avLst/>
          </a:prstGeom>
        </p:spPr>
      </p:pic>
      <p:sp>
        <p:nvSpPr>
          <p:cNvPr id="12" name="文本框 11">
            <a:extLst>
              <a:ext uri="{FF2B5EF4-FFF2-40B4-BE49-F238E27FC236}">
                <a16:creationId xmlns:a16="http://schemas.microsoft.com/office/drawing/2014/main" id="{11D76FE4-13E0-4359-B1B4-532D60B29EFA}"/>
              </a:ext>
            </a:extLst>
          </p:cNvPr>
          <p:cNvSpPr txBox="1"/>
          <p:nvPr/>
        </p:nvSpPr>
        <p:spPr>
          <a:xfrm>
            <a:off x="5077435" y="328897"/>
            <a:ext cx="2363599" cy="400110"/>
          </a:xfrm>
          <a:prstGeom prst="rect">
            <a:avLst/>
          </a:prstGeom>
          <a:noFill/>
        </p:spPr>
        <p:txBody>
          <a:bodyPr wrap="square">
            <a:spAutoFit/>
          </a:bodyPr>
          <a:lstStyle/>
          <a:p>
            <a:r>
              <a:rPr lang="en-US" altLang="zh-CN" sz="2000" b="1" dirty="0"/>
              <a:t>Mosaic</a:t>
            </a:r>
            <a:r>
              <a:rPr lang="zh-CN" altLang="en-US" sz="2000" b="1" dirty="0"/>
              <a:t>数据增强</a:t>
            </a:r>
          </a:p>
        </p:txBody>
      </p:sp>
      <p:sp>
        <p:nvSpPr>
          <p:cNvPr id="17" name="文本框 16">
            <a:extLst>
              <a:ext uri="{FF2B5EF4-FFF2-40B4-BE49-F238E27FC236}">
                <a16:creationId xmlns:a16="http://schemas.microsoft.com/office/drawing/2014/main" id="{9EC64C3D-F929-486D-BF37-FF7FB4077E2E}"/>
              </a:ext>
            </a:extLst>
          </p:cNvPr>
          <p:cNvSpPr txBox="1"/>
          <p:nvPr/>
        </p:nvSpPr>
        <p:spPr>
          <a:xfrm>
            <a:off x="1490931" y="1311057"/>
            <a:ext cx="7862794" cy="369332"/>
          </a:xfrm>
          <a:prstGeom prst="rect">
            <a:avLst/>
          </a:prstGeom>
          <a:noFill/>
        </p:spPr>
        <p:txBody>
          <a:bodyPr wrap="square">
            <a:spAutoFit/>
          </a:bodyPr>
          <a:lstStyle/>
          <a:p>
            <a:r>
              <a:rPr lang="en-US" altLang="zh-CN" b="1" dirty="0"/>
              <a:t>olov4</a:t>
            </a:r>
            <a:r>
              <a:rPr lang="zh-CN" altLang="en-US" dirty="0"/>
              <a:t>中使用的</a:t>
            </a:r>
            <a:r>
              <a:rPr lang="en-US" altLang="zh-CN" b="1" dirty="0"/>
              <a:t>Mosaic</a:t>
            </a:r>
            <a:r>
              <a:rPr lang="zh-CN" altLang="en-US" dirty="0"/>
              <a:t>是参考</a:t>
            </a:r>
            <a:r>
              <a:rPr lang="en-US" altLang="zh-CN" dirty="0"/>
              <a:t>2019</a:t>
            </a:r>
            <a:r>
              <a:rPr lang="zh-CN" altLang="en-US" dirty="0"/>
              <a:t>年底提出的</a:t>
            </a:r>
            <a:r>
              <a:rPr lang="en-US" altLang="zh-CN" b="1" dirty="0" err="1"/>
              <a:t>CutMix</a:t>
            </a:r>
            <a:r>
              <a:rPr lang="zh-CN" altLang="en-US" b="1" dirty="0"/>
              <a:t>数据增强</a:t>
            </a:r>
            <a:r>
              <a:rPr lang="zh-CN" altLang="en-US" dirty="0"/>
              <a:t>的方式</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4"/>
  <p:tag name="COMMONDATA" val="eyJoZGlkIjoiZjgyZjdiZjMxZDUxNzU4MGRiYzU1MGFlYmUzYzFhNjcifQ=="/>
</p:tagLst>
</file>

<file path=ppt/tags/tag2.xml><?xml version="1.0" encoding="utf-8"?>
<p:tagLst xmlns:a="http://schemas.openxmlformats.org/drawingml/2006/main" xmlns:r="http://schemas.openxmlformats.org/officeDocument/2006/relationships" xmlns:p="http://schemas.openxmlformats.org/presentationml/2006/main">
  <p:tag name="ISLIDE.DIAGRAM" val="b8642b36-0ee5-44da-aa9e-f5b4a4461b39"/>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ISLIDE.DIAGRAM" val="22467025-1494-4571-9942-9fa13cbfe04e"/>
</p:tagLst>
</file>

<file path=ppt/theme/theme1.xml><?xml version="1.0" encoding="utf-8"?>
<a:theme xmlns:a="http://schemas.openxmlformats.org/drawingml/2006/main" name="第一PPT，www.1ppt.com">
  <a:themeElements>
    <a:clrScheme name="Office">
      <a:dk1>
        <a:srgbClr val="000000"/>
      </a:dk1>
      <a:lt1>
        <a:srgbClr val="FFFFFF"/>
      </a:lt1>
      <a:dk2>
        <a:srgbClr val="768394"/>
      </a:dk2>
      <a:lt2>
        <a:srgbClr val="F0F0F0"/>
      </a:lt2>
      <a:accent1>
        <a:srgbClr val="11BCAE"/>
      </a:accent1>
      <a:accent2>
        <a:srgbClr val="578595"/>
      </a:accent2>
      <a:accent3>
        <a:srgbClr val="586267"/>
      </a:accent3>
      <a:accent4>
        <a:srgbClr val="8C909A"/>
      </a:accent4>
      <a:accent5>
        <a:srgbClr val="999999"/>
      </a:accent5>
      <a:accent6>
        <a:srgbClr val="A7C2CB"/>
      </a:accent6>
      <a:hlink>
        <a:srgbClr val="11BCAE"/>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68394"/>
    </a:dk2>
    <a:lt2>
      <a:srgbClr val="F0F0F0"/>
    </a:lt2>
    <a:accent1>
      <a:srgbClr val="11BCAE"/>
    </a:accent1>
    <a:accent2>
      <a:srgbClr val="578595"/>
    </a:accent2>
    <a:accent3>
      <a:srgbClr val="586267"/>
    </a:accent3>
    <a:accent4>
      <a:srgbClr val="8C909A"/>
    </a:accent4>
    <a:accent5>
      <a:srgbClr val="999999"/>
    </a:accent5>
    <a:accent6>
      <a:srgbClr val="A7C2CB"/>
    </a:accent6>
    <a:hlink>
      <a:srgbClr val="11BCAE"/>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68394"/>
    </a:dk2>
    <a:lt2>
      <a:srgbClr val="F0F0F0"/>
    </a:lt2>
    <a:accent1>
      <a:srgbClr val="11BCAE"/>
    </a:accent1>
    <a:accent2>
      <a:srgbClr val="578595"/>
    </a:accent2>
    <a:accent3>
      <a:srgbClr val="586267"/>
    </a:accent3>
    <a:accent4>
      <a:srgbClr val="8C909A"/>
    </a:accent4>
    <a:accent5>
      <a:srgbClr val="999999"/>
    </a:accent5>
    <a:accent6>
      <a:srgbClr val="A7C2CB"/>
    </a:accent6>
    <a:hlink>
      <a:srgbClr val="11BCAE"/>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430</TotalTime>
  <Words>553</Words>
  <Application>Microsoft Office PowerPoint</Application>
  <PresentationFormat>宽屏</PresentationFormat>
  <Paragraphs>115</Paragraphs>
  <Slides>23</Slides>
  <Notes>23</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23</vt:i4>
      </vt:variant>
    </vt:vector>
  </HeadingPairs>
  <TitlesOfParts>
    <vt:vector size="35" baseType="lpstr">
      <vt:lpstr>suxingme</vt:lpstr>
      <vt:lpstr>等线</vt:lpstr>
      <vt:lpstr>等线 Light</vt:lpstr>
      <vt:lpstr>方正正黑简体</vt:lpstr>
      <vt:lpstr>微软雅黑</vt:lpstr>
      <vt:lpstr>Arial</vt:lpstr>
      <vt:lpstr>Calibri</vt:lpstr>
      <vt:lpstr>Open Sans</vt:lpstr>
      <vt:lpstr>Open Sans Extrabold</vt:lpstr>
      <vt:lpstr>Times New Roman</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绿色圆点</dc:title>
  <dc:creator>第一PPT</dc:creator>
  <cp:keywords>www.1ppt.com</cp:keywords>
  <dc:description>www.1ppt.com</dc:description>
  <cp:lastModifiedBy>丽莎 叶</cp:lastModifiedBy>
  <cp:revision>51</cp:revision>
  <dcterms:created xsi:type="dcterms:W3CDTF">2018-09-09T08:18:00Z</dcterms:created>
  <dcterms:modified xsi:type="dcterms:W3CDTF">2023-10-26T08:07:49Z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90D2C5A22B5B4139AAE2700839943795_12</vt:lpwstr>
  </property>
  <property fmtid="{D5CDD505-2E9C-101B-9397-08002B2CF9AE}" pid="3" name="KSOProductBuildVer">
    <vt:lpwstr>2052-12.1.0.15712</vt:lpwstr>
  </property>
</Properties>
</file>

<file path=docProps/thumbnail.jpeg>
</file>